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yan Olmstead" initials="RO" lastIdx="8" clrIdx="0">
    <p:extLst/>
  </p:cmAuthor>
  <p:cmAuthor id="2" name="Suzanne Delbanco" initials="SD" lastIdx="1" clrIdx="1">
    <p:extLst>
      <p:ext uri="{19B8F6BF-5375-455C-9EA6-DF929625EA0E}">
        <p15:presenceInfo xmlns:p15="http://schemas.microsoft.com/office/powerpoint/2012/main" userId="Suzanne Delbanc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8A00"/>
    <a:srgbClr val="6F8798"/>
    <a:srgbClr val="4250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4"/>
    <p:restoredTop sz="94599"/>
  </p:normalViewPr>
  <p:slideViewPr>
    <p:cSldViewPr snapToGrid="0" snapToObjects="1">
      <p:cViewPr varScale="1">
        <p:scale>
          <a:sx n="69" d="100"/>
          <a:sy n="69" d="100"/>
        </p:scale>
        <p:origin x="7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04108-EB9A-794D-AF18-754951D32404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282AC9-5C43-5449-9E38-6EEAC6C0E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920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C42C-E5AA-D245-94FA-9541C9A8F87D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5A32-C689-D947-A625-B7BD5BD16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93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C42C-E5AA-D245-94FA-9541C9A8F87D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5A32-C689-D947-A625-B7BD5BD16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4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C42C-E5AA-D245-94FA-9541C9A8F87D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5A32-C689-D947-A625-B7BD5BD16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63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C42C-E5AA-D245-94FA-9541C9A8F87D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5A32-C689-D947-A625-B7BD5BD16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19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C42C-E5AA-D245-94FA-9541C9A8F87D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5A32-C689-D947-A625-B7BD5BD16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3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C42C-E5AA-D245-94FA-9541C9A8F87D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5A32-C689-D947-A625-B7BD5BD16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082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C42C-E5AA-D245-94FA-9541C9A8F87D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5A32-C689-D947-A625-B7BD5BD16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526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C42C-E5AA-D245-94FA-9541C9A8F87D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5A32-C689-D947-A625-B7BD5BD16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437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C42C-E5AA-D245-94FA-9541C9A8F87D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5A32-C689-D947-A625-B7BD5BD16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264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C42C-E5AA-D245-94FA-9541C9A8F87D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5A32-C689-D947-A625-B7BD5BD16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135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C42C-E5AA-D245-94FA-9541C9A8F87D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5A32-C689-D947-A625-B7BD5BD16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98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DC42C-E5AA-D245-94FA-9541C9A8F87D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25A32-C689-D947-A625-B7BD5BD16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171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cbo.gov/publication/53300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-1977" y="-16006"/>
            <a:ext cx="12192000" cy="6874006"/>
          </a:xfrm>
          <a:prstGeom prst="rect">
            <a:avLst/>
          </a:prstGeom>
          <a:solidFill>
            <a:srgbClr val="4250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0" y="-6520"/>
            <a:ext cx="12192000" cy="1252491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62510" y="1526096"/>
            <a:ext cx="2225420" cy="615553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rgbClr val="F08A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700" dirty="0">
                <a:solidFill>
                  <a:srgbClr val="212121"/>
                </a:solidFill>
                <a:latin typeface="Raleway" charset="0"/>
                <a:ea typeface="Raleway" charset="0"/>
                <a:cs typeface="Raleway" charset="0"/>
              </a:rPr>
              <a:t>I</a:t>
            </a:r>
            <a:r>
              <a:rPr lang="en-US" sz="1700" b="0" i="0" dirty="0">
                <a:solidFill>
                  <a:srgbClr val="212121"/>
                </a:solidFill>
                <a:effectLst/>
                <a:latin typeface="Raleway" charset="0"/>
                <a:ea typeface="Raleway" charset="0"/>
                <a:cs typeface="Raleway" charset="0"/>
              </a:rPr>
              <a:t>ndividual mandate penalties repealed</a:t>
            </a:r>
          </a:p>
        </p:txBody>
      </p:sp>
      <p:sp>
        <p:nvSpPr>
          <p:cNvPr id="6" name="Rectangle 5"/>
          <p:cNvSpPr/>
          <p:nvPr/>
        </p:nvSpPr>
        <p:spPr>
          <a:xfrm>
            <a:off x="3026846" y="1518893"/>
            <a:ext cx="3085644" cy="630942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rgbClr val="F08A0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1700" b="0" i="0" dirty="0">
                <a:solidFill>
                  <a:srgbClr val="212121"/>
                </a:solidFill>
                <a:effectLst/>
                <a:latin typeface="Raleway" charset="0"/>
                <a:ea typeface="Raleway" charset="0"/>
                <a:cs typeface="Raleway" charset="0"/>
              </a:rPr>
              <a:t>The uninsured rate increases over the next decade (</a:t>
            </a:r>
            <a:r>
              <a:rPr lang="en-US" dirty="0">
                <a:solidFill>
                  <a:schemeClr val="bg1"/>
                </a:solidFill>
                <a:latin typeface="Raleway" charset="0"/>
                <a:ea typeface="Raleway" charset="0"/>
                <a:cs typeface="Raleway" charset="0"/>
                <a:hlinkClick r:id="rId2"/>
              </a:rPr>
              <a:t>CBO</a:t>
            </a:r>
            <a:r>
              <a:rPr lang="en-US" sz="1700" dirty="0">
                <a:solidFill>
                  <a:srgbClr val="212121"/>
                </a:solidFill>
                <a:latin typeface="Raleway" charset="0"/>
              </a:rPr>
              <a:t>) </a:t>
            </a:r>
          </a:p>
        </p:txBody>
      </p:sp>
      <p:sp>
        <p:nvSpPr>
          <p:cNvPr id="8" name="Rectangle 7"/>
          <p:cNvSpPr/>
          <p:nvPr/>
        </p:nvSpPr>
        <p:spPr>
          <a:xfrm>
            <a:off x="7706431" y="3273468"/>
            <a:ext cx="2110649" cy="877163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rgbClr val="F08A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700" dirty="0">
                <a:solidFill>
                  <a:srgbClr val="212121"/>
                </a:solidFill>
                <a:latin typeface="Raleway" charset="0"/>
              </a:rPr>
              <a:t>Payers pass through higher rates to customers </a:t>
            </a:r>
          </a:p>
        </p:txBody>
      </p:sp>
      <p:sp>
        <p:nvSpPr>
          <p:cNvPr id="9" name="Rectangle 8"/>
          <p:cNvSpPr/>
          <p:nvPr/>
        </p:nvSpPr>
        <p:spPr>
          <a:xfrm>
            <a:off x="5378075" y="3022031"/>
            <a:ext cx="1750289" cy="1138773"/>
          </a:xfrm>
          <a:prstGeom prst="rect">
            <a:avLst/>
          </a:prstGeom>
          <a:solidFill>
            <a:schemeClr val="bg1"/>
          </a:solidFill>
          <a:ln w="38100">
            <a:solidFill>
              <a:srgbClr val="F08A00"/>
            </a:solidFill>
          </a:ln>
        </p:spPr>
        <p:txBody>
          <a:bodyPr wrap="square">
            <a:spAutoFit/>
          </a:bodyPr>
          <a:lstStyle/>
          <a:p>
            <a:pPr marL="50800" algn="ctr"/>
            <a:r>
              <a:rPr lang="en-US" sz="1700" dirty="0">
                <a:solidFill>
                  <a:srgbClr val="212121"/>
                </a:solidFill>
                <a:latin typeface="Raleway" charset="0"/>
                <a:ea typeface="Raleway" charset="0"/>
                <a:cs typeface="Raleway" charset="0"/>
              </a:rPr>
              <a:t>Employers</a:t>
            </a:r>
            <a:r>
              <a:rPr lang="en-US" sz="1700" i="0" dirty="0">
                <a:solidFill>
                  <a:srgbClr val="212121"/>
                </a:solidFill>
                <a:effectLst/>
                <a:latin typeface="Raleway" charset="0"/>
                <a:ea typeface="Raleway" charset="0"/>
                <a:cs typeface="Raleway" charset="0"/>
              </a:rPr>
              <a:t>’ health care costs continue to rise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62510" y="5789651"/>
            <a:ext cx="2793999" cy="8771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08A00"/>
            </a:solidFill>
          </a:ln>
        </p:spPr>
        <p:txBody>
          <a:bodyPr wrap="square">
            <a:spAutoFit/>
          </a:bodyPr>
          <a:lstStyle/>
          <a:p>
            <a:pPr marL="457200"/>
            <a:r>
              <a:rPr lang="en-US" sz="1700" dirty="0">
                <a:solidFill>
                  <a:srgbClr val="212121"/>
                </a:solidFill>
                <a:latin typeface="Raleway" charset="0"/>
                <a:ea typeface="Raleway" charset="0"/>
                <a:cs typeface="Raleway" charset="0"/>
              </a:rPr>
              <a:t>Benefits, e.g., transparency, VBID, reference pricing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910543" y="1674133"/>
            <a:ext cx="2040211" cy="8771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1700" b="1" i="0" dirty="0">
                <a:solidFill>
                  <a:srgbClr val="212121"/>
                </a:solidFill>
                <a:effectLst/>
                <a:latin typeface="Raleway" charset="0"/>
              </a:rPr>
              <a:t>WATCH OUT </a:t>
            </a:r>
          </a:p>
          <a:p>
            <a:pPr algn="ctr"/>
            <a:r>
              <a:rPr lang="en-US" sz="1700" b="1" i="0" dirty="0">
                <a:solidFill>
                  <a:srgbClr val="212121"/>
                </a:solidFill>
                <a:effectLst/>
                <a:latin typeface="Raleway" charset="0"/>
              </a:rPr>
              <a:t>FOR PROVIDER CONSOLIDATION!  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2514225" y="1440655"/>
            <a:ext cx="497259" cy="811525"/>
          </a:xfrm>
          <a:prstGeom prst="rightArrow">
            <a:avLst>
              <a:gd name="adj1" fmla="val 50000"/>
              <a:gd name="adj2" fmla="val 61941"/>
            </a:avLst>
          </a:prstGeom>
          <a:solidFill>
            <a:srgbClr val="F08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9355065" y="1438834"/>
            <a:ext cx="543592" cy="811525"/>
          </a:xfrm>
          <a:prstGeom prst="rightArrow">
            <a:avLst>
              <a:gd name="adj1" fmla="val 50000"/>
              <a:gd name="adj2" fmla="val 56554"/>
            </a:avLst>
          </a:prstGeom>
          <a:noFill/>
          <a:ln w="28575">
            <a:solidFill>
              <a:srgbClr val="F08A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Arrow 33"/>
          <p:cNvSpPr/>
          <p:nvPr/>
        </p:nvSpPr>
        <p:spPr>
          <a:xfrm rot="5400000">
            <a:off x="8098041" y="2308159"/>
            <a:ext cx="1119096" cy="811525"/>
          </a:xfrm>
          <a:prstGeom prst="rightArrow">
            <a:avLst/>
          </a:prstGeom>
          <a:solidFill>
            <a:srgbClr val="F08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B407633-8A41-417D-99FF-1B1219D2A248}"/>
              </a:ext>
            </a:extLst>
          </p:cNvPr>
          <p:cNvSpPr/>
          <p:nvPr/>
        </p:nvSpPr>
        <p:spPr>
          <a:xfrm>
            <a:off x="6631177" y="1395291"/>
            <a:ext cx="2712098" cy="877163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rgbClr val="F08A0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1700" dirty="0">
                <a:solidFill>
                  <a:srgbClr val="212121"/>
                </a:solidFill>
                <a:latin typeface="Raleway" charset="0"/>
              </a:rPr>
              <a:t>Providers lose revenue; try to recoup through commercial sector</a:t>
            </a:r>
          </a:p>
        </p:txBody>
      </p:sp>
      <p:pic>
        <p:nvPicPr>
          <p:cNvPr id="37" name="Picture 36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0543" y="1523409"/>
            <a:ext cx="2040211" cy="1507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8435" y="164046"/>
            <a:ext cx="2330485" cy="756651"/>
          </a:xfrm>
          <a:prstGeom prst="rect">
            <a:avLst/>
          </a:prstGeom>
        </p:spPr>
      </p:pic>
      <p:sp>
        <p:nvSpPr>
          <p:cNvPr id="39" name="Rectangle 38"/>
          <p:cNvSpPr/>
          <p:nvPr/>
        </p:nvSpPr>
        <p:spPr>
          <a:xfrm>
            <a:off x="262510" y="3977090"/>
            <a:ext cx="4554451" cy="8771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08A00"/>
            </a:solidFill>
          </a:ln>
        </p:spPr>
        <p:txBody>
          <a:bodyPr wrap="square">
            <a:spAutoFit/>
          </a:bodyPr>
          <a:lstStyle/>
          <a:p>
            <a:pPr marL="457200" algn="ctr"/>
            <a:r>
              <a:rPr lang="en-US" sz="1700" b="0" i="0" dirty="0">
                <a:solidFill>
                  <a:srgbClr val="212121"/>
                </a:solidFill>
                <a:effectLst/>
                <a:latin typeface="Raleway" charset="0"/>
                <a:ea typeface="Raleway" charset="0"/>
                <a:cs typeface="Raleway" charset="0"/>
              </a:rPr>
              <a:t>Will employers offer benefits, but look for creative ways to manage cost and </a:t>
            </a:r>
            <a:r>
              <a:rPr lang="en-US" sz="1700" dirty="0">
                <a:solidFill>
                  <a:srgbClr val="212121"/>
                </a:solidFill>
                <a:latin typeface="Raleway" charset="0"/>
              </a:rPr>
              <a:t>improve population health? 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57122" y="3295760"/>
            <a:ext cx="4554451" cy="615553"/>
          </a:xfrm>
          <a:prstGeom prst="rect">
            <a:avLst/>
          </a:prstGeom>
          <a:solidFill>
            <a:schemeClr val="bg1"/>
          </a:solidFill>
          <a:ln w="38100">
            <a:solidFill>
              <a:srgbClr val="F08A00"/>
            </a:solidFill>
          </a:ln>
        </p:spPr>
        <p:txBody>
          <a:bodyPr wrap="square">
            <a:spAutoFit/>
          </a:bodyPr>
          <a:lstStyle/>
          <a:p>
            <a:pPr marL="114300" algn="ctr"/>
            <a:r>
              <a:rPr lang="en-US" sz="1700" dirty="0">
                <a:solidFill>
                  <a:srgbClr val="212121"/>
                </a:solidFill>
                <a:latin typeface="Raleway" charset="0"/>
              </a:rPr>
              <a:t>Will defined contribution increase in prevalence?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62510" y="2606676"/>
            <a:ext cx="4554451" cy="615553"/>
          </a:xfrm>
          <a:prstGeom prst="rect">
            <a:avLst/>
          </a:prstGeom>
          <a:solidFill>
            <a:schemeClr val="bg1"/>
          </a:solidFill>
          <a:ln w="38100">
            <a:solidFill>
              <a:srgbClr val="F08A00"/>
            </a:solidFill>
          </a:ln>
        </p:spPr>
        <p:txBody>
          <a:bodyPr wrap="square">
            <a:spAutoFit/>
          </a:bodyPr>
          <a:lstStyle/>
          <a:p>
            <a:pPr marL="114300" algn="ctr"/>
            <a:r>
              <a:rPr lang="en-US" sz="1700" dirty="0">
                <a:solidFill>
                  <a:srgbClr val="212121"/>
                </a:solidFill>
                <a:latin typeface="Raleway" charset="0"/>
              </a:rPr>
              <a:t>Will employers stop offering coverage due to unsustainable cost increases?</a:t>
            </a:r>
          </a:p>
        </p:txBody>
      </p:sp>
      <p:sp>
        <p:nvSpPr>
          <p:cNvPr id="43" name="Right Arrow 42"/>
          <p:cNvSpPr/>
          <p:nvPr/>
        </p:nvSpPr>
        <p:spPr>
          <a:xfrm rot="5400000">
            <a:off x="2268437" y="4704915"/>
            <a:ext cx="542593" cy="811525"/>
          </a:xfrm>
          <a:prstGeom prst="rightArrow">
            <a:avLst>
              <a:gd name="adj1" fmla="val 50000"/>
              <a:gd name="adj2" fmla="val 60943"/>
            </a:avLst>
          </a:prstGeom>
          <a:solidFill>
            <a:srgbClr val="F08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98496" y="-62285"/>
            <a:ext cx="8854606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700" dirty="0">
                <a:solidFill>
                  <a:srgbClr val="42505A"/>
                </a:solidFill>
                <a:latin typeface="Raleway Medium" charset="0"/>
                <a:ea typeface="Raleway Medium" charset="0"/>
                <a:cs typeface="Raleway Medium" charset="0"/>
              </a:rPr>
              <a:t>How the</a:t>
            </a:r>
            <a:r>
              <a:rPr lang="en-US" sz="2700" dirty="0">
                <a:solidFill>
                  <a:srgbClr val="42505A"/>
                </a:solidFill>
                <a:effectLst/>
                <a:latin typeface="Raleway Medium" charset="0"/>
                <a:ea typeface="Raleway Medium" charset="0"/>
                <a:cs typeface="Raleway Medium" charset="0"/>
              </a:rPr>
              <a:t> </a:t>
            </a:r>
            <a:r>
              <a:rPr lang="en-US" sz="2700" dirty="0">
                <a:solidFill>
                  <a:srgbClr val="42505A"/>
                </a:solidFill>
                <a:latin typeface="Raleway Medium" charset="0"/>
                <a:ea typeface="Raleway Medium" charset="0"/>
                <a:cs typeface="Raleway Medium" charset="0"/>
              </a:rPr>
              <a:t>repeal of the individual mandate penalties may </a:t>
            </a:r>
            <a:r>
              <a:rPr lang="en-US" sz="2700" dirty="0">
                <a:solidFill>
                  <a:srgbClr val="42505A"/>
                </a:solidFill>
                <a:effectLst/>
                <a:latin typeface="Raleway Medium" charset="0"/>
                <a:ea typeface="Raleway Medium" charset="0"/>
                <a:cs typeface="Raleway Medium" charset="0"/>
              </a:rPr>
              <a:t>impact </a:t>
            </a:r>
            <a:r>
              <a:rPr lang="en-US" sz="2700" dirty="0">
                <a:solidFill>
                  <a:srgbClr val="42505A"/>
                </a:solidFill>
                <a:latin typeface="Raleway Medium" charset="0"/>
                <a:ea typeface="Raleway Medium" charset="0"/>
                <a:cs typeface="Raleway Medium" charset="0"/>
              </a:rPr>
              <a:t>employers </a:t>
            </a:r>
            <a:r>
              <a:rPr lang="en-US" sz="2700">
                <a:solidFill>
                  <a:schemeClr val="bg1"/>
                </a:solidFill>
                <a:latin typeface="Raleway Medium" charset="0"/>
                <a:ea typeface="Raleway Medium" charset="0"/>
                <a:cs typeface="Raleway Medium" charset="0"/>
              </a:rPr>
              <a:t>(and </a:t>
            </a:r>
            <a:r>
              <a:rPr lang="en-US" sz="2700" dirty="0">
                <a:solidFill>
                  <a:schemeClr val="bg1"/>
                </a:solidFill>
                <a:latin typeface="Raleway Medium" charset="0"/>
                <a:ea typeface="Raleway Medium" charset="0"/>
                <a:cs typeface="Raleway Medium" charset="0"/>
              </a:rPr>
              <a:t>why CPR’s work is m</a:t>
            </a:r>
            <a:r>
              <a:rPr lang="en-US" sz="2700" dirty="0">
                <a:solidFill>
                  <a:schemeClr val="bg1"/>
                </a:solidFill>
                <a:effectLst/>
                <a:latin typeface="Raleway Medium" charset="0"/>
                <a:ea typeface="Raleway Medium" charset="0"/>
                <a:cs typeface="Raleway Medium" charset="0"/>
              </a:rPr>
              <a:t>ore </a:t>
            </a:r>
            <a:r>
              <a:rPr lang="en-US" sz="2700" dirty="0">
                <a:solidFill>
                  <a:schemeClr val="bg1"/>
                </a:solidFill>
                <a:latin typeface="Raleway Medium" charset="0"/>
                <a:ea typeface="Raleway Medium" charset="0"/>
                <a:cs typeface="Raleway Medium" charset="0"/>
              </a:rPr>
              <a:t>i</a:t>
            </a:r>
            <a:r>
              <a:rPr lang="en-US" sz="2700" dirty="0">
                <a:solidFill>
                  <a:schemeClr val="bg1"/>
                </a:solidFill>
                <a:effectLst/>
                <a:latin typeface="Raleway Medium" charset="0"/>
                <a:ea typeface="Raleway Medium" charset="0"/>
                <a:cs typeface="Raleway Medium" charset="0"/>
              </a:rPr>
              <a:t>mportant </a:t>
            </a:r>
            <a:r>
              <a:rPr lang="en-US" sz="2700" dirty="0">
                <a:solidFill>
                  <a:schemeClr val="bg1"/>
                </a:solidFill>
                <a:latin typeface="Raleway Medium" charset="0"/>
                <a:ea typeface="Raleway Medium" charset="0"/>
                <a:cs typeface="Raleway Medium" charset="0"/>
              </a:rPr>
              <a:t>t</a:t>
            </a:r>
            <a:r>
              <a:rPr lang="en-US" sz="2700" dirty="0">
                <a:solidFill>
                  <a:schemeClr val="bg1"/>
                </a:solidFill>
                <a:effectLst/>
                <a:latin typeface="Raleway Medium" charset="0"/>
                <a:ea typeface="Raleway Medium" charset="0"/>
                <a:cs typeface="Raleway Medium" charset="0"/>
              </a:rPr>
              <a:t>han </a:t>
            </a:r>
            <a:r>
              <a:rPr lang="en-US" sz="2700" dirty="0">
                <a:solidFill>
                  <a:schemeClr val="bg1"/>
                </a:solidFill>
                <a:latin typeface="Raleway Medium" charset="0"/>
                <a:ea typeface="Raleway Medium" charset="0"/>
                <a:cs typeface="Raleway Medium" charset="0"/>
              </a:rPr>
              <a:t>e</a:t>
            </a:r>
            <a:r>
              <a:rPr lang="en-US" sz="2700" dirty="0">
                <a:solidFill>
                  <a:schemeClr val="bg1"/>
                </a:solidFill>
                <a:effectLst/>
                <a:latin typeface="Raleway Medium" charset="0"/>
                <a:ea typeface="Raleway Medium" charset="0"/>
                <a:cs typeface="Raleway Medium" charset="0"/>
              </a:rPr>
              <a:t>ver!)</a:t>
            </a:r>
            <a:endParaRPr lang="en-US" sz="2700" dirty="0">
              <a:solidFill>
                <a:schemeClr val="bg1"/>
              </a:solidFill>
              <a:latin typeface="Raleway Medium" charset="0"/>
              <a:ea typeface="Raleway Medium" charset="0"/>
              <a:cs typeface="Raleway Medium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62510" y="5347807"/>
            <a:ext cx="8563289" cy="353943"/>
          </a:xfrm>
          <a:prstGeom prst="rect">
            <a:avLst/>
          </a:prstGeom>
          <a:solidFill>
            <a:srgbClr val="F08A00"/>
          </a:solidFill>
          <a:ln w="38100">
            <a:solidFill>
              <a:srgbClr val="F08A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00" b="1">
                <a:latin typeface="Raleway" charset="0"/>
                <a:ea typeface="Raleway" charset="0"/>
                <a:cs typeface="Raleway" charset="0"/>
              </a:rPr>
              <a:t>Cost Management Options</a:t>
            </a:r>
          </a:p>
        </p:txBody>
      </p:sp>
      <p:sp>
        <p:nvSpPr>
          <p:cNvPr id="54" name="Rectangle 53"/>
          <p:cNvSpPr/>
          <p:nvPr/>
        </p:nvSpPr>
        <p:spPr>
          <a:xfrm>
            <a:off x="3175212" y="5794375"/>
            <a:ext cx="2937277" cy="8617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08A00"/>
            </a:solidFill>
          </a:ln>
        </p:spPr>
        <p:txBody>
          <a:bodyPr wrap="square">
            <a:spAutoFit/>
          </a:bodyPr>
          <a:lstStyle/>
          <a:p>
            <a:pPr marL="457200">
              <a:lnSpc>
                <a:spcPts val="2000"/>
              </a:lnSpc>
            </a:pPr>
            <a:r>
              <a:rPr lang="en-US" sz="1700" b="0" i="0" dirty="0">
                <a:solidFill>
                  <a:srgbClr val="212121"/>
                </a:solidFill>
                <a:effectLst/>
                <a:latin typeface="Raleway" charset="0"/>
                <a:ea typeface="Raleway" charset="0"/>
                <a:cs typeface="Raleway" charset="0"/>
              </a:rPr>
              <a:t>Networks, e.g., narrow networks, direct contracts, COEs</a:t>
            </a:r>
            <a:endParaRPr lang="en-US" sz="1700" dirty="0">
              <a:solidFill>
                <a:srgbClr val="212121"/>
              </a:solidFill>
              <a:latin typeface="Raleway" charset="0"/>
              <a:ea typeface="Raleway" charset="0"/>
              <a:cs typeface="Raleway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31193" y="5789651"/>
            <a:ext cx="2574860" cy="8771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08A00"/>
            </a:solidFill>
          </a:ln>
        </p:spPr>
        <p:txBody>
          <a:bodyPr wrap="square">
            <a:spAutoFit/>
          </a:bodyPr>
          <a:lstStyle/>
          <a:p>
            <a:pPr marL="508000"/>
            <a:r>
              <a:rPr lang="en-US" sz="1700" b="0" i="0" dirty="0">
                <a:solidFill>
                  <a:srgbClr val="212121"/>
                </a:solidFill>
                <a:effectLst/>
                <a:latin typeface="Raleway" charset="0"/>
                <a:ea typeface="Raleway" charset="0"/>
                <a:cs typeface="Raleway" charset="0"/>
              </a:rPr>
              <a:t>Payments, e.g., bundles, shared risk, non-payment</a:t>
            </a:r>
          </a:p>
        </p:txBody>
      </p:sp>
      <p:sp>
        <p:nvSpPr>
          <p:cNvPr id="57" name="Right Arrow 56"/>
          <p:cNvSpPr/>
          <p:nvPr/>
        </p:nvSpPr>
        <p:spPr>
          <a:xfrm rot="10800000">
            <a:off x="7148538" y="3185656"/>
            <a:ext cx="556209" cy="811525"/>
          </a:xfrm>
          <a:prstGeom prst="rightArrow">
            <a:avLst>
              <a:gd name="adj1" fmla="val 50000"/>
              <a:gd name="adj2" fmla="val 56405"/>
            </a:avLst>
          </a:prstGeom>
          <a:solidFill>
            <a:srgbClr val="F08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244" y="4207564"/>
            <a:ext cx="293270" cy="410578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614" y="5958649"/>
            <a:ext cx="293270" cy="410578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589" y="5958649"/>
            <a:ext cx="293270" cy="410578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4889" y="5947403"/>
            <a:ext cx="293270" cy="410578"/>
          </a:xfrm>
          <a:prstGeom prst="rect">
            <a:avLst/>
          </a:prstGeom>
        </p:spPr>
      </p:pic>
      <p:sp>
        <p:nvSpPr>
          <p:cNvPr id="16" name="Pentagon 15"/>
          <p:cNvSpPr/>
          <p:nvPr/>
        </p:nvSpPr>
        <p:spPr>
          <a:xfrm rot="10800000">
            <a:off x="8898722" y="4286107"/>
            <a:ext cx="3293278" cy="1786106"/>
          </a:xfrm>
          <a:prstGeom prst="homePlate">
            <a:avLst>
              <a:gd name="adj" fmla="val 34910"/>
            </a:avLst>
          </a:prstGeom>
          <a:solidFill>
            <a:srgbClr val="6F87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2637" y="4840770"/>
            <a:ext cx="293270" cy="410578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9718151" y="4499426"/>
            <a:ext cx="2347564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>
                <a:solidFill>
                  <a:schemeClr val="bg1"/>
                </a:solidFill>
                <a:latin typeface="Raleway" charset="0"/>
                <a:ea typeface="Raleway" charset="0"/>
                <a:cs typeface="Raleway" charset="0"/>
              </a:rPr>
              <a:t>CPR offers tools and resources for employers to help manage their health care spending</a:t>
            </a:r>
          </a:p>
        </p:txBody>
      </p:sp>
      <p:sp>
        <p:nvSpPr>
          <p:cNvPr id="36" name="Right Arrow 35"/>
          <p:cNvSpPr/>
          <p:nvPr/>
        </p:nvSpPr>
        <p:spPr>
          <a:xfrm rot="10800000">
            <a:off x="4815222" y="3175481"/>
            <a:ext cx="561938" cy="811525"/>
          </a:xfrm>
          <a:prstGeom prst="rightArrow">
            <a:avLst>
              <a:gd name="adj1" fmla="val 50000"/>
              <a:gd name="adj2" fmla="val 56340"/>
            </a:avLst>
          </a:prstGeom>
          <a:solidFill>
            <a:srgbClr val="F08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ight Arrow 43"/>
          <p:cNvSpPr/>
          <p:nvPr/>
        </p:nvSpPr>
        <p:spPr>
          <a:xfrm>
            <a:off x="6123204" y="1440654"/>
            <a:ext cx="497259" cy="811525"/>
          </a:xfrm>
          <a:prstGeom prst="rightArrow">
            <a:avLst>
              <a:gd name="adj1" fmla="val 50000"/>
              <a:gd name="adj2" fmla="val 61941"/>
            </a:avLst>
          </a:prstGeom>
          <a:solidFill>
            <a:srgbClr val="F08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388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2255</TotalTime>
  <Words>158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Raleway</vt:lpstr>
      <vt:lpstr>Raleway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 Tessitore</dc:creator>
  <cp:lastModifiedBy>Ryan Olmstead</cp:lastModifiedBy>
  <cp:revision>50</cp:revision>
  <dcterms:created xsi:type="dcterms:W3CDTF">2017-12-20T16:39:26Z</dcterms:created>
  <dcterms:modified xsi:type="dcterms:W3CDTF">2018-01-13T00:52:24Z</dcterms:modified>
</cp:coreProperties>
</file>