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6" r:id="rId5"/>
    <p:sldId id="264" r:id="rId6"/>
  </p:sldIdLst>
  <p:sldSz cx="15544800" cy="10058400"/>
  <p:notesSz cx="9144000" cy="6858000"/>
  <p:defaultTextStyle>
    <a:defPPr>
      <a:defRPr lang="en-US"/>
    </a:defPPr>
    <a:lvl1pPr marL="0" algn="l" defTabSz="1462688" rtl="0" eaLnBrk="1" latinLnBrk="0" hangingPunct="1">
      <a:defRPr sz="2908" kern="1200">
        <a:solidFill>
          <a:schemeClr val="tx1"/>
        </a:solidFill>
        <a:latin typeface="+mn-lt"/>
        <a:ea typeface="+mn-ea"/>
        <a:cs typeface="+mn-cs"/>
      </a:defRPr>
    </a:lvl1pPr>
    <a:lvl2pPr marL="731345" algn="l" defTabSz="1462688" rtl="0" eaLnBrk="1" latinLnBrk="0" hangingPunct="1">
      <a:defRPr sz="2908" kern="1200">
        <a:solidFill>
          <a:schemeClr val="tx1"/>
        </a:solidFill>
        <a:latin typeface="+mn-lt"/>
        <a:ea typeface="+mn-ea"/>
        <a:cs typeface="+mn-cs"/>
      </a:defRPr>
    </a:lvl2pPr>
    <a:lvl3pPr marL="1462688" algn="l" defTabSz="1462688" rtl="0" eaLnBrk="1" latinLnBrk="0" hangingPunct="1">
      <a:defRPr sz="2908" kern="1200">
        <a:solidFill>
          <a:schemeClr val="tx1"/>
        </a:solidFill>
        <a:latin typeface="+mn-lt"/>
        <a:ea typeface="+mn-ea"/>
        <a:cs typeface="+mn-cs"/>
      </a:defRPr>
    </a:lvl3pPr>
    <a:lvl4pPr marL="2194033" algn="l" defTabSz="1462688" rtl="0" eaLnBrk="1" latinLnBrk="0" hangingPunct="1">
      <a:defRPr sz="2908" kern="1200">
        <a:solidFill>
          <a:schemeClr val="tx1"/>
        </a:solidFill>
        <a:latin typeface="+mn-lt"/>
        <a:ea typeface="+mn-ea"/>
        <a:cs typeface="+mn-cs"/>
      </a:defRPr>
    </a:lvl4pPr>
    <a:lvl5pPr marL="2925376" algn="l" defTabSz="1462688" rtl="0" eaLnBrk="1" latinLnBrk="0" hangingPunct="1">
      <a:defRPr sz="2908" kern="1200">
        <a:solidFill>
          <a:schemeClr val="tx1"/>
        </a:solidFill>
        <a:latin typeface="+mn-lt"/>
        <a:ea typeface="+mn-ea"/>
        <a:cs typeface="+mn-cs"/>
      </a:defRPr>
    </a:lvl5pPr>
    <a:lvl6pPr marL="3656723" algn="l" defTabSz="1462688" rtl="0" eaLnBrk="1" latinLnBrk="0" hangingPunct="1">
      <a:defRPr sz="2908" kern="1200">
        <a:solidFill>
          <a:schemeClr val="tx1"/>
        </a:solidFill>
        <a:latin typeface="+mn-lt"/>
        <a:ea typeface="+mn-ea"/>
        <a:cs typeface="+mn-cs"/>
      </a:defRPr>
    </a:lvl6pPr>
    <a:lvl7pPr marL="4388065" algn="l" defTabSz="1462688" rtl="0" eaLnBrk="1" latinLnBrk="0" hangingPunct="1">
      <a:defRPr sz="2908" kern="1200">
        <a:solidFill>
          <a:schemeClr val="tx1"/>
        </a:solidFill>
        <a:latin typeface="+mn-lt"/>
        <a:ea typeface="+mn-ea"/>
        <a:cs typeface="+mn-cs"/>
      </a:defRPr>
    </a:lvl7pPr>
    <a:lvl8pPr marL="5119410" algn="l" defTabSz="1462688" rtl="0" eaLnBrk="1" latinLnBrk="0" hangingPunct="1">
      <a:defRPr sz="2908" kern="1200">
        <a:solidFill>
          <a:schemeClr val="tx1"/>
        </a:solidFill>
        <a:latin typeface="+mn-lt"/>
        <a:ea typeface="+mn-ea"/>
        <a:cs typeface="+mn-cs"/>
      </a:defRPr>
    </a:lvl8pPr>
    <a:lvl9pPr marL="5850755" algn="l" defTabSz="1462688" rtl="0" eaLnBrk="1" latinLnBrk="0" hangingPunct="1">
      <a:defRPr sz="290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264" userDrawn="1">
          <p15:clr>
            <a:srgbClr val="5ACBF0"/>
          </p15:clr>
        </p15:guide>
        <p15:guide id="4" orient="horz" pos="168" userDrawn="1">
          <p15:clr>
            <a:srgbClr val="A4A3A4"/>
          </p15:clr>
        </p15:guide>
        <p15:guide id="5" pos="168" userDrawn="1">
          <p15:clr>
            <a:srgbClr val="5ACBF0"/>
          </p15:clr>
        </p15:guide>
        <p15:guide id="6" orient="horz" pos="72" userDrawn="1">
          <p15:clr>
            <a:srgbClr val="5ACBF0"/>
          </p15:clr>
        </p15:guide>
        <p15:guide id="7" pos="4896" userDrawn="1">
          <p15:clr>
            <a:srgbClr val="F26B43"/>
          </p15:clr>
        </p15:guide>
        <p15:guide id="8" orient="horz" pos="6336" userDrawn="1">
          <p15:clr>
            <a:srgbClr val="F26B43"/>
          </p15:clr>
        </p15:guide>
        <p15:guide id="9" pos="9672" userDrawn="1">
          <p15:clr>
            <a:srgbClr val="5ACBF0"/>
          </p15:clr>
        </p15:guide>
        <p15:guide id="13" pos="4776" userDrawn="1">
          <p15:clr>
            <a:srgbClr val="9FCC3B"/>
          </p15:clr>
        </p15:guide>
        <p15:guide id="14" pos="9600" userDrawn="1">
          <p15:clr>
            <a:srgbClr val="A4A3A4"/>
          </p15:clr>
        </p15:guide>
        <p15:guide id="15" pos="9744" userDrawn="1">
          <p15:clr>
            <a:srgbClr val="F26B43"/>
          </p15:clr>
        </p15:guide>
        <p15:guide id="19" orient="horz" userDrawn="1">
          <p15:clr>
            <a:srgbClr val="F26B43"/>
          </p15:clr>
        </p15:guide>
        <p15:guide id="20" pos="96" userDrawn="1">
          <p15:clr>
            <a:srgbClr val="A4A3A4"/>
          </p15:clr>
        </p15:guide>
        <p15:guide id="21" pos="4968" userDrawn="1">
          <p15:clr>
            <a:srgbClr val="9FCC3B"/>
          </p15:clr>
        </p15:guide>
        <p15:guide id="22" orient="horz" pos="6192" userDrawn="1">
          <p15:clr>
            <a:srgbClr val="A4A3A4"/>
          </p15:clr>
        </p15:guide>
        <p15:guide id="23" pos="24" userDrawn="1">
          <p15:clr>
            <a:srgbClr val="F26B43"/>
          </p15:clr>
        </p15:guide>
        <p15:guide id="24" pos="9312" userDrawn="1">
          <p15:clr>
            <a:srgbClr val="A4A3A4"/>
          </p15:clr>
        </p15:guide>
        <p15:guide id="25" pos="1762" userDrawn="1">
          <p15:clr>
            <a:srgbClr val="A4A3A4"/>
          </p15:clr>
        </p15:guide>
        <p15:guide id="26" orient="horz" pos="15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zanne Delbanco" initials="SD" lastIdx="7" clrIdx="0"/>
  <p:cmAuthor id="1" name="Ale Vargas Johnson" initials="AVJ" lastIdx="1" clrIdx="1">
    <p:extLst>
      <p:ext uri="{19B8F6BF-5375-455C-9EA6-DF929625EA0E}">
        <p15:presenceInfo xmlns:p15="http://schemas.microsoft.com/office/powerpoint/2012/main" userId="73a77864-232a-430c-8b0b-2989e5fe6c7c" providerId="Windows Live"/>
      </p:ext>
    </p:extLst>
  </p:cmAuthor>
  <p:cmAuthor id="2" name="Ale Vargas Johnson" initials="AVJ [2]" lastIdx="22" clrIdx="2">
    <p:extLst>
      <p:ext uri="{19B8F6BF-5375-455C-9EA6-DF929625EA0E}">
        <p15:presenceInfo xmlns:p15="http://schemas.microsoft.com/office/powerpoint/2012/main" userId="S::avargasjohnson@catalyze.org::73a77864-232a-430c-8b0b-2989e5fe6c7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AA00"/>
    <a:srgbClr val="05A3AD"/>
    <a:srgbClr val="333F48"/>
    <a:srgbClr val="F2F2F2"/>
    <a:srgbClr val="07DFEB"/>
    <a:srgbClr val="D1FE96"/>
    <a:srgbClr val="B0CB41"/>
    <a:srgbClr val="DCFE51"/>
    <a:srgbClr val="F8F8F8"/>
    <a:srgbClr val="07CF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23" autoAdjust="0"/>
    <p:restoredTop sz="86478" autoAdjust="0"/>
  </p:normalViewPr>
  <p:slideViewPr>
    <p:cSldViewPr snapToGrid="0">
      <p:cViewPr>
        <p:scale>
          <a:sx n="100" d="100"/>
          <a:sy n="100" d="100"/>
        </p:scale>
        <p:origin x="288" y="-600"/>
      </p:cViewPr>
      <p:guideLst>
        <p:guide orient="horz" pos="6264"/>
        <p:guide orient="horz" pos="168"/>
        <p:guide pos="168"/>
        <p:guide orient="horz" pos="72"/>
        <p:guide pos="4896"/>
        <p:guide orient="horz" pos="6336"/>
        <p:guide pos="9672"/>
        <p:guide pos="4776"/>
        <p:guide pos="9600"/>
        <p:guide pos="9744"/>
        <p:guide orient="horz"/>
        <p:guide pos="96"/>
        <p:guide pos="4968"/>
        <p:guide orient="horz" pos="6192"/>
        <p:guide pos="24"/>
        <p:guide pos="9312"/>
        <p:guide pos="1762"/>
        <p:guide orient="horz" pos="1584"/>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986899436141737E-2"/>
          <c:y val="7.8267909316794546E-2"/>
          <c:w val="0.55951965216958477"/>
          <c:h val="0.84346418136641088"/>
        </c:manualLayout>
      </c:layout>
      <c:barChart>
        <c:barDir val="bar"/>
        <c:grouping val="clustered"/>
        <c:varyColors val="1"/>
        <c:ser>
          <c:idx val="0"/>
          <c:order val="0"/>
          <c:tx>
            <c:strRef>
              <c:f>Sheet1!$B$1</c:f>
              <c:strCache>
                <c:ptCount val="1"/>
                <c:pt idx="0">
                  <c:v>Column1</c:v>
                </c:pt>
              </c:strCache>
            </c:strRef>
          </c:tx>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5-9F36-CA42-9F18-C34179B55882}"/>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4-9F36-CA42-9F18-C34179B55882}"/>
              </c:ext>
            </c:extLst>
          </c:dPt>
          <c:dPt>
            <c:idx val="2"/>
            <c:invertIfNegative val="0"/>
            <c:bubble3D val="0"/>
            <c:spPr>
              <a:solidFill>
                <a:schemeClr val="accent5"/>
              </a:solidFill>
              <a:ln>
                <a:noFill/>
              </a:ln>
              <a:effectLst/>
            </c:spPr>
            <c:extLst>
              <c:ext xmlns:c16="http://schemas.microsoft.com/office/drawing/2014/chart" uri="{C3380CC4-5D6E-409C-BE32-E72D297353CC}">
                <c16:uniqueId val="{00000003-9F36-CA42-9F18-C34179B55882}"/>
              </c:ext>
            </c:extLst>
          </c:dPt>
          <c:cat>
            <c:strRef>
              <c:f>Sheet1!$A$2:$A$4</c:f>
              <c:strCache>
                <c:ptCount val="3"/>
                <c:pt idx="0">
                  <c:v>Category 1</c:v>
                </c:pt>
                <c:pt idx="1">
                  <c:v>Category 2</c:v>
                </c:pt>
                <c:pt idx="2">
                  <c:v>Category 3</c:v>
                </c:pt>
              </c:strCache>
            </c:strRef>
          </c:cat>
          <c:val>
            <c:numRef>
              <c:f>Sheet1!$B$2:$B$4</c:f>
              <c:numCache>
                <c:formatCode>General</c:formatCode>
                <c:ptCount val="3"/>
                <c:pt idx="0">
                  <c:v>43</c:v>
                </c:pt>
                <c:pt idx="1">
                  <c:v>19</c:v>
                </c:pt>
                <c:pt idx="2">
                  <c:v>52</c:v>
                </c:pt>
              </c:numCache>
            </c:numRef>
          </c:val>
          <c:extLst>
            <c:ext xmlns:c16="http://schemas.microsoft.com/office/drawing/2014/chart" uri="{C3380CC4-5D6E-409C-BE32-E72D297353CC}">
              <c16:uniqueId val="{00000000-9F36-CA42-9F18-C34179B55882}"/>
            </c:ext>
          </c:extLst>
        </c:ser>
        <c:dLbls>
          <c:showLegendKey val="0"/>
          <c:showVal val="0"/>
          <c:showCatName val="0"/>
          <c:showSerName val="0"/>
          <c:showPercent val="0"/>
          <c:showBubbleSize val="0"/>
        </c:dLbls>
        <c:gapWidth val="182"/>
        <c:axId val="1718795167"/>
        <c:axId val="1719593951"/>
      </c:barChart>
      <c:catAx>
        <c:axId val="1718795167"/>
        <c:scaling>
          <c:orientation val="minMax"/>
        </c:scaling>
        <c:delete val="1"/>
        <c:axPos val="l"/>
        <c:numFmt formatCode="General" sourceLinked="1"/>
        <c:majorTickMark val="none"/>
        <c:minorTickMark val="none"/>
        <c:tickLblPos val="nextTo"/>
        <c:crossAx val="1719593951"/>
        <c:crosses val="autoZero"/>
        <c:auto val="1"/>
        <c:lblAlgn val="ctr"/>
        <c:lblOffset val="100"/>
        <c:noMultiLvlLbl val="0"/>
      </c:catAx>
      <c:valAx>
        <c:axId val="1719593951"/>
        <c:scaling>
          <c:orientation val="minMax"/>
        </c:scaling>
        <c:delete val="1"/>
        <c:axPos val="b"/>
        <c:majorGridlines>
          <c:spPr>
            <a:ln w="9525" cap="flat" cmpd="sng" algn="ctr">
              <a:noFill/>
              <a:round/>
            </a:ln>
            <a:effectLst/>
          </c:spPr>
        </c:majorGridlines>
        <c:numFmt formatCode="General" sourceLinked="1"/>
        <c:majorTickMark val="none"/>
        <c:minorTickMark val="none"/>
        <c:tickLblPos val="nextTo"/>
        <c:crossAx val="17187951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FCDD-B442-84ED-D8A8EDCB9368}"/>
              </c:ext>
            </c:extLst>
          </c:dPt>
          <c:dPt>
            <c:idx val="1"/>
            <c:bubble3D val="0"/>
            <c:explosion val="17"/>
            <c:spPr>
              <a:solidFill>
                <a:schemeClr val="accent2"/>
              </a:solidFill>
              <a:ln w="250825" cap="sq">
                <a:solidFill>
                  <a:schemeClr val="accent2"/>
                </a:solidFill>
                <a:miter lim="800000"/>
              </a:ln>
              <a:effectLst/>
            </c:spPr>
            <c:extLst>
              <c:ext xmlns:c16="http://schemas.microsoft.com/office/drawing/2014/chart" uri="{C3380CC4-5D6E-409C-BE32-E72D297353CC}">
                <c16:uniqueId val="{00000003-FCDD-B442-84ED-D8A8EDCB9368}"/>
              </c:ext>
            </c:extLst>
          </c:dPt>
          <c:dPt>
            <c:idx val="2"/>
            <c:bubble3D val="0"/>
            <c:explosion val="16"/>
            <c:spPr>
              <a:solidFill>
                <a:schemeClr val="accent2">
                  <a:lumMod val="60000"/>
                  <a:lumOff val="40000"/>
                </a:schemeClr>
              </a:solidFill>
              <a:ln w="19050">
                <a:noFill/>
              </a:ln>
              <a:effectLst/>
            </c:spPr>
            <c:extLst>
              <c:ext xmlns:c16="http://schemas.microsoft.com/office/drawing/2014/chart" uri="{C3380CC4-5D6E-409C-BE32-E72D297353CC}">
                <c16:uniqueId val="{00000005-FCDD-B442-84ED-D8A8EDCB9368}"/>
              </c:ext>
            </c:extLst>
          </c:dPt>
          <c:dPt>
            <c:idx val="3"/>
            <c:bubble3D val="0"/>
            <c:explosion val="15"/>
            <c:spPr>
              <a:solidFill>
                <a:schemeClr val="accent2">
                  <a:lumMod val="75000"/>
                </a:schemeClr>
              </a:solidFill>
              <a:ln w="19050">
                <a:noFill/>
              </a:ln>
              <a:effectLst/>
            </c:spPr>
            <c:extLst>
              <c:ext xmlns:c16="http://schemas.microsoft.com/office/drawing/2014/chart" uri="{C3380CC4-5D6E-409C-BE32-E72D297353CC}">
                <c16:uniqueId val="{00000007-FCDD-B442-84ED-D8A8EDCB9368}"/>
              </c:ext>
            </c:extLst>
          </c:dPt>
          <c:dLbls>
            <c:dLbl>
              <c:idx val="0"/>
              <c:layout>
                <c:manualLayout>
                  <c:x val="-0.22145176383016832"/>
                  <c:y val="-0.20931877106199662"/>
                </c:manualLayout>
              </c:layout>
              <c:tx>
                <c:rich>
                  <a:bodyPr rot="0" spcFirstLastPara="1" vertOverflow="ellipsis" vert="horz" wrap="square" anchor="ctr" anchorCtr="1"/>
                  <a:lstStyle/>
                  <a:p>
                    <a:pPr algn="ctr">
                      <a:defRPr sz="800" b="0" i="0" u="none" strike="noStrike" kern="1200" cap="all" baseline="0">
                        <a:solidFill>
                          <a:schemeClr val="tx1">
                            <a:lumMod val="75000"/>
                            <a:lumOff val="25000"/>
                          </a:schemeClr>
                        </a:solidFill>
                        <a:latin typeface="Raleway" panose="020B0503030101060003" pitchFamily="34" charset="77"/>
                        <a:ea typeface="+mn-ea"/>
                        <a:cs typeface="+mn-cs"/>
                      </a:defRPr>
                    </a:pPr>
                    <a:fld id="{FEE82125-CECC-6644-923D-120AF95A2C60}" type="CATEGORYNAME">
                      <a:rPr lang="en-US" b="0" cap="all" baseline="0" smtClean="0">
                        <a:solidFill>
                          <a:schemeClr val="bg1"/>
                        </a:solidFill>
                      </a:rPr>
                      <a:pPr algn="ctr">
                        <a:defRPr b="0" cap="all"/>
                      </a:pPr>
                      <a:t>[CATEGORY NAME]</a:t>
                    </a:fld>
                    <a:r>
                      <a:rPr lang="en-US" b="0" cap="all" baseline="0" dirty="0"/>
                      <a:t>
</a:t>
                    </a:r>
                    <a:fld id="{A5966ACA-9B70-5444-B524-FA69E35953AB}" type="VALUE">
                      <a:rPr lang="en-US" b="0" cap="all" baseline="0" smtClean="0">
                        <a:solidFill>
                          <a:schemeClr val="bg1"/>
                        </a:solidFill>
                        <a:latin typeface="Roboto" panose="02000000000000000000" pitchFamily="2" charset="0"/>
                        <a:ea typeface="Roboto" panose="02000000000000000000" pitchFamily="2" charset="0"/>
                        <a:cs typeface="Roboto" panose="02000000000000000000" pitchFamily="2" charset="0"/>
                      </a:rPr>
                      <a:pPr algn="ctr">
                        <a:defRPr b="0" cap="all"/>
                      </a:pPr>
                      <a:t>[VALUE]</a:t>
                    </a:fld>
                    <a:endParaRPr lang="en-US" b="0" cap="all" baseline="0" dirty="0"/>
                  </a:p>
                </c:rich>
              </c:tx>
              <c:spPr>
                <a:noFill/>
                <a:ln>
                  <a:noFill/>
                </a:ln>
                <a:effectLst/>
              </c:spPr>
              <c:txPr>
                <a:bodyPr rot="0" spcFirstLastPara="1" vertOverflow="ellipsis" vert="horz" wrap="square" anchor="ctr" anchorCtr="1"/>
                <a:lstStyle/>
                <a:p>
                  <a:pPr algn="ctr">
                    <a:defRPr sz="800" b="0" i="0" u="none" strike="noStrike" kern="1200" cap="all" baseline="0">
                      <a:solidFill>
                        <a:schemeClr val="tx1">
                          <a:lumMod val="75000"/>
                          <a:lumOff val="25000"/>
                        </a:schemeClr>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2683281152090421"/>
                      <c:h val="0.20830869739011676"/>
                    </c:manualLayout>
                  </c15:layout>
                  <c15:dlblFieldTable/>
                  <c15:showDataLabelsRange val="0"/>
                </c:ext>
                <c:ext xmlns:c16="http://schemas.microsoft.com/office/drawing/2014/chart" uri="{C3380CC4-5D6E-409C-BE32-E72D297353CC}">
                  <c16:uniqueId val="{00000001-FCDD-B442-84ED-D8A8EDCB9368}"/>
                </c:ext>
              </c:extLst>
            </c:dLbl>
            <c:dLbl>
              <c:idx val="1"/>
              <c:layout>
                <c:manualLayout>
                  <c:x val="0.25945236262720578"/>
                  <c:y val="0.23528692426733991"/>
                </c:manualLayout>
              </c:layout>
              <c:tx>
                <c:rich>
                  <a:bodyPr rot="0" spcFirstLastPara="1" vertOverflow="ellipsis" vert="horz" wrap="square" anchor="ctr" anchorCtr="0"/>
                  <a:lstStyle/>
                  <a:p>
                    <a:pPr algn="ctr">
                      <a:defRPr sz="800" b="0" i="0" u="none" strike="noStrike" kern="1200" cap="all" baseline="0">
                        <a:solidFill>
                          <a:schemeClr val="bg1"/>
                        </a:solidFill>
                        <a:latin typeface="Raleway" panose="020B0503030101060003" pitchFamily="34" charset="77"/>
                        <a:ea typeface="+mn-ea"/>
                        <a:cs typeface="+mn-cs"/>
                      </a:defRPr>
                    </a:pPr>
                    <a:fld id="{4D35A91C-E7A3-754B-86DC-08D26EF788BD}" type="CATEGORYNAME">
                      <a:rPr lang="en-US" b="0" cap="all" baseline="0">
                        <a:solidFill>
                          <a:schemeClr val="bg1"/>
                        </a:solidFill>
                      </a:rPr>
                      <a:pPr algn="ctr">
                        <a:defRPr b="0" cap="all">
                          <a:solidFill>
                            <a:schemeClr val="bg1"/>
                          </a:solidFill>
                        </a:defRPr>
                      </a:pPr>
                      <a:t>[CATEGORY NAME]</a:t>
                    </a:fld>
                    <a:r>
                      <a:rPr lang="en-US" b="0" cap="all" baseline="0" dirty="0">
                        <a:solidFill>
                          <a:schemeClr val="bg1"/>
                        </a:solidFill>
                      </a:rPr>
                      <a:t>
</a:t>
                    </a:r>
                    <a:fld id="{F0C2C356-E878-0D4E-A6C2-85221D44CE7E}" type="VALUE">
                      <a:rPr lang="en-US" b="0" cap="all" baseline="0">
                        <a:solidFill>
                          <a:schemeClr val="bg1"/>
                        </a:solidFill>
                        <a:latin typeface="Roboto" panose="02000000000000000000" pitchFamily="2" charset="0"/>
                        <a:ea typeface="Roboto" panose="02000000000000000000" pitchFamily="2" charset="0"/>
                        <a:cs typeface="Roboto" panose="02000000000000000000" pitchFamily="2" charset="0"/>
                      </a:rPr>
                      <a:pPr algn="ctr">
                        <a:defRPr b="0" cap="all">
                          <a:solidFill>
                            <a:schemeClr val="bg1"/>
                          </a:solidFill>
                        </a:defRPr>
                      </a:pPr>
                      <a:t>[VALUE]</a:t>
                    </a:fld>
                    <a:endParaRPr lang="en-US" b="0" cap="all" baseline="0" dirty="0">
                      <a:solidFill>
                        <a:schemeClr val="bg1"/>
                      </a:solidFill>
                    </a:endParaRPr>
                  </a:p>
                </c:rich>
              </c:tx>
              <c:spPr>
                <a:noFill/>
                <a:ln>
                  <a:noFill/>
                </a:ln>
                <a:effectLst/>
              </c:spPr>
              <c:txPr>
                <a:bodyPr rot="0" spcFirstLastPara="1" vertOverflow="ellipsis" vert="horz" wrap="square" anchor="ctr" anchorCtr="0"/>
                <a:lstStyle/>
                <a:p>
                  <a:pPr algn="ctr">
                    <a:defRPr sz="800" b="0" i="0" u="none" strike="noStrike" kern="1200" cap="all" baseline="0">
                      <a:solidFill>
                        <a:schemeClr val="bg1"/>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33745070656228215"/>
                      <c:h val="0.19259531877370298"/>
                    </c:manualLayout>
                  </c15:layout>
                  <c15:dlblFieldTable/>
                  <c15:showDataLabelsRange val="0"/>
                </c:ext>
                <c:ext xmlns:c16="http://schemas.microsoft.com/office/drawing/2014/chart" uri="{C3380CC4-5D6E-409C-BE32-E72D297353CC}">
                  <c16:uniqueId val="{00000003-FCDD-B442-84ED-D8A8EDCB9368}"/>
                </c:ext>
              </c:extLst>
            </c:dLbl>
            <c:dLbl>
              <c:idx val="2"/>
              <c:layout>
                <c:manualLayout>
                  <c:x val="3.726366749530155E-3"/>
                  <c:y val="-4.3415953551083138E-2"/>
                </c:manualLayout>
              </c:layout>
              <c:tx>
                <c:rich>
                  <a:bodyPr rot="0" spcFirstLastPara="1" vertOverflow="ellipsis" vert="horz" wrap="square" anchor="ctr" anchorCtr="1"/>
                  <a:lstStyle/>
                  <a:p>
                    <a:pPr algn="l">
                      <a:defRPr sz="800" b="0" i="0" u="none" strike="noStrike" kern="1200" cap="all" baseline="0">
                        <a:solidFill>
                          <a:schemeClr val="tx1">
                            <a:lumMod val="75000"/>
                            <a:lumOff val="25000"/>
                          </a:schemeClr>
                        </a:solidFill>
                        <a:latin typeface="Raleway" panose="020B0503030101060003" pitchFamily="34" charset="77"/>
                        <a:ea typeface="+mn-ea"/>
                        <a:cs typeface="+mn-cs"/>
                      </a:defRPr>
                    </a:pPr>
                    <a:fld id="{983158F0-2383-8A40-A02C-E0A252D14ADD}" type="CATEGORYNAME">
                      <a:rPr lang="en-US" b="0" cap="all" baseline="0"/>
                      <a:pPr algn="l">
                        <a:defRPr b="0" cap="all"/>
                      </a:pPr>
                      <a:t>[CATEGORY NAME]</a:t>
                    </a:fld>
                    <a:r>
                      <a:rPr lang="en-US" b="0" cap="all" baseline="0" dirty="0"/>
                      <a:t>
</a:t>
                    </a:r>
                    <a:fld id="{34099874-C8BE-D941-A754-3BC7E1D34ED7}" type="VALUE">
                      <a:rPr lang="en-US" b="0" cap="all" baseline="0">
                        <a:latin typeface="Roboto" panose="02000000000000000000" pitchFamily="2" charset="0"/>
                        <a:ea typeface="Roboto" panose="02000000000000000000" pitchFamily="2" charset="0"/>
                        <a:cs typeface="Roboto" panose="02000000000000000000" pitchFamily="2" charset="0"/>
                      </a:rPr>
                      <a:pPr algn="l">
                        <a:defRPr b="0" cap="all"/>
                      </a:pPr>
                      <a:t>[VALUE]</a:t>
                    </a:fld>
                    <a:endParaRPr lang="en-US" b="0" cap="all" baseline="0" dirty="0"/>
                  </a:p>
                </c:rich>
              </c:tx>
              <c:spPr>
                <a:noFill/>
                <a:ln>
                  <a:noFill/>
                </a:ln>
                <a:effectLst/>
              </c:spPr>
              <c:txPr>
                <a:bodyPr rot="0" spcFirstLastPara="1" vertOverflow="ellipsis" vert="horz" wrap="square" anchor="ctr" anchorCtr="1"/>
                <a:lstStyle/>
                <a:p>
                  <a:pPr algn="l">
                    <a:defRPr sz="800" b="0" i="0" u="none" strike="noStrike" kern="1200" cap="all" baseline="0">
                      <a:solidFill>
                        <a:schemeClr val="tx1">
                          <a:lumMod val="75000"/>
                          <a:lumOff val="25000"/>
                        </a:schemeClr>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26614316199111449"/>
                      <c:h val="0.20616375657685768"/>
                    </c:manualLayout>
                  </c15:layout>
                  <c15:dlblFieldTable/>
                  <c15:showDataLabelsRange val="0"/>
                </c:ext>
                <c:ext xmlns:c16="http://schemas.microsoft.com/office/drawing/2014/chart" uri="{C3380CC4-5D6E-409C-BE32-E72D297353CC}">
                  <c16:uniqueId val="{00000005-FCDD-B442-84ED-D8A8EDCB9368}"/>
                </c:ext>
              </c:extLst>
            </c:dLbl>
            <c:dLbl>
              <c:idx val="3"/>
              <c:layout>
                <c:manualLayout>
                  <c:x val="2.2167520767540423E-2"/>
                  <c:y val="7.8042838116023042E-2"/>
                </c:manualLayout>
              </c:layout>
              <c:tx>
                <c:rich>
                  <a:bodyPr rot="0" spcFirstLastPara="1" vertOverflow="ellipsis" vert="horz" wrap="square" anchor="ctr" anchorCtr="1"/>
                  <a:lstStyle/>
                  <a:p>
                    <a:pPr algn="l">
                      <a:defRPr sz="800" b="0" i="0" u="none" strike="noStrike" kern="1200" cap="all" baseline="0">
                        <a:solidFill>
                          <a:schemeClr val="tx1">
                            <a:lumMod val="75000"/>
                            <a:lumOff val="25000"/>
                          </a:schemeClr>
                        </a:solidFill>
                        <a:latin typeface="Raleway" panose="020B0503030101060003" pitchFamily="34" charset="77"/>
                        <a:ea typeface="+mn-ea"/>
                        <a:cs typeface="+mn-cs"/>
                      </a:defRPr>
                    </a:pPr>
                    <a:fld id="{784188A4-B734-AE42-AB0B-7806E579F72B}" type="CATEGORYNAME">
                      <a:rPr lang="en-US" b="0" cap="all" baseline="0"/>
                      <a:pPr algn="l">
                        <a:defRPr b="0" cap="all"/>
                      </a:pPr>
                      <a:t>[CATEGORY NAME]</a:t>
                    </a:fld>
                    <a:r>
                      <a:rPr lang="en-US" b="0" cap="all" baseline="0" dirty="0"/>
                      <a:t>
</a:t>
                    </a:r>
                    <a:fld id="{F1EC6D37-F27A-8149-B1C8-0361DEA9043E}" type="VALUE">
                      <a:rPr lang="en-US" b="0" cap="all" baseline="0">
                        <a:latin typeface="Roboto" panose="02000000000000000000" pitchFamily="2" charset="0"/>
                        <a:ea typeface="Roboto" panose="02000000000000000000" pitchFamily="2" charset="0"/>
                        <a:cs typeface="Roboto" panose="02000000000000000000" pitchFamily="2" charset="0"/>
                      </a:rPr>
                      <a:pPr algn="l">
                        <a:defRPr b="0" cap="all"/>
                      </a:pPr>
                      <a:t>[VALUE]</a:t>
                    </a:fld>
                    <a:endParaRPr lang="en-US" b="0" cap="all" baseline="0" dirty="0"/>
                  </a:p>
                </c:rich>
              </c:tx>
              <c:spPr>
                <a:noFill/>
                <a:ln>
                  <a:noFill/>
                </a:ln>
                <a:effectLst/>
              </c:spPr>
              <c:txPr>
                <a:bodyPr rot="0" spcFirstLastPara="1" vertOverflow="ellipsis" vert="horz" wrap="square" anchor="ctr" anchorCtr="1"/>
                <a:lstStyle/>
                <a:p>
                  <a:pPr algn="l">
                    <a:defRPr sz="800" b="0" i="0" u="none" strike="noStrike" kern="1200" cap="all" baseline="0">
                      <a:solidFill>
                        <a:schemeClr val="tx1">
                          <a:lumMod val="75000"/>
                          <a:lumOff val="25000"/>
                        </a:schemeClr>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21952063520528972"/>
                      <c:h val="0.20229353443173251"/>
                    </c:manualLayout>
                  </c15:layout>
                  <c15:dlblFieldTable/>
                  <c15:showDataLabelsRange val="0"/>
                </c:ext>
                <c:ext xmlns:c16="http://schemas.microsoft.com/office/drawing/2014/chart" uri="{C3380CC4-5D6E-409C-BE32-E72D297353CC}">
                  <c16:uniqueId val="{00000007-FCDD-B442-84ED-D8A8EDCB9368}"/>
                </c:ext>
              </c:extLst>
            </c:dLbl>
            <c:spPr>
              <a:noFill/>
              <a:ln>
                <a:noFill/>
              </a:ln>
              <a:effectLst/>
            </c:spPr>
            <c:txPr>
              <a:bodyPr rot="0" spcFirstLastPara="1" vertOverflow="ellipsis" vert="horz" wrap="square" anchor="ctr" anchorCtr="1"/>
              <a:lstStyle/>
              <a:p>
                <a:pPr algn="l">
                  <a:defRPr sz="800" b="0" i="0" u="none" strike="noStrike" kern="1200" baseline="0">
                    <a:solidFill>
                      <a:schemeClr val="tx1">
                        <a:lumMod val="75000"/>
                        <a:lumOff val="25000"/>
                      </a:schemeClr>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showLeaderLines val="0"/>
            <c:extLst>
              <c:ext xmlns:c15="http://schemas.microsoft.com/office/drawing/2012/chart" uri="{CE6537A1-D6FC-4f65-9D91-7224C49458BB}"/>
            </c:extLst>
          </c:dLbls>
          <c:cat>
            <c:strRef>
              <c:f>Sheet1!$A$2:$A$5</c:f>
              <c:strCache>
                <c:ptCount val="4"/>
                <c:pt idx="0">
                  <c:v>Non-Value Oriented Payments</c:v>
                </c:pt>
                <c:pt idx="1">
                  <c:v>Value-Oriented Fee-For-Service Based</c:v>
                </c:pt>
                <c:pt idx="2">
                  <c:v>Value-Oriented Non-Fee-for-Service Based</c:v>
                </c:pt>
                <c:pt idx="3">
                  <c:v>Value-Oriented Other</c:v>
                </c:pt>
              </c:strCache>
            </c:strRef>
          </c:cat>
          <c:val>
            <c:numRef>
              <c:f>Sheet1!$B$2:$B$5</c:f>
              <c:numCache>
                <c:formatCode>0.0%</c:formatCode>
                <c:ptCount val="4"/>
                <c:pt idx="0">
                  <c:v>0.51500000000000001</c:v>
                </c:pt>
                <c:pt idx="1">
                  <c:v>0.44400000000000001</c:v>
                </c:pt>
                <c:pt idx="2">
                  <c:v>0.03</c:v>
                </c:pt>
                <c:pt idx="3">
                  <c:v>0.01</c:v>
                </c:pt>
              </c:numCache>
            </c:numRef>
          </c:val>
          <c:extLst>
            <c:ext xmlns:c16="http://schemas.microsoft.com/office/drawing/2014/chart" uri="{C3380CC4-5D6E-409C-BE32-E72D297353CC}">
              <c16:uniqueId val="{00000008-FCDD-B442-84ED-D8A8EDCB9368}"/>
            </c:ext>
          </c:extLst>
        </c:ser>
        <c:dLbls>
          <c:showLegendKey val="0"/>
          <c:showVal val="0"/>
          <c:showCatName val="1"/>
          <c:showSerName val="0"/>
          <c:showPercent val="0"/>
          <c:showBubbleSize val="0"/>
          <c:showLeaderLines val="0"/>
        </c:dLbls>
        <c:firstSliceAng val="63"/>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b="1">
          <a:latin typeface="Raleway" panose="020B0503030101060003" pitchFamily="34" charset="77"/>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A55-3746-82B9-EB445DBA609F}"/>
              </c:ext>
            </c:extLst>
          </c:dPt>
          <c:dPt>
            <c:idx val="1"/>
            <c:bubble3D val="0"/>
            <c:explosion val="17"/>
            <c:spPr>
              <a:solidFill>
                <a:schemeClr val="accent2"/>
              </a:solidFill>
              <a:ln w="250825" cap="sq">
                <a:solidFill>
                  <a:schemeClr val="accent2"/>
                </a:solidFill>
                <a:miter lim="800000"/>
              </a:ln>
              <a:effectLst/>
            </c:spPr>
            <c:extLst>
              <c:ext xmlns:c16="http://schemas.microsoft.com/office/drawing/2014/chart" uri="{C3380CC4-5D6E-409C-BE32-E72D297353CC}">
                <c16:uniqueId val="{00000003-7A55-3746-82B9-EB445DBA609F}"/>
              </c:ext>
            </c:extLst>
          </c:dPt>
          <c:dPt>
            <c:idx val="2"/>
            <c:bubble3D val="0"/>
            <c:explosion val="16"/>
            <c:spPr>
              <a:solidFill>
                <a:schemeClr val="accent2">
                  <a:lumMod val="60000"/>
                  <a:lumOff val="40000"/>
                </a:schemeClr>
              </a:solidFill>
              <a:ln w="19050">
                <a:noFill/>
              </a:ln>
              <a:effectLst/>
            </c:spPr>
            <c:extLst>
              <c:ext xmlns:c16="http://schemas.microsoft.com/office/drawing/2014/chart" uri="{C3380CC4-5D6E-409C-BE32-E72D297353CC}">
                <c16:uniqueId val="{00000005-7A55-3746-82B9-EB445DBA609F}"/>
              </c:ext>
            </c:extLst>
          </c:dPt>
          <c:dPt>
            <c:idx val="3"/>
            <c:bubble3D val="0"/>
            <c:explosion val="15"/>
            <c:spPr>
              <a:solidFill>
                <a:schemeClr val="accent2">
                  <a:lumMod val="75000"/>
                </a:schemeClr>
              </a:solidFill>
              <a:ln w="19050">
                <a:noFill/>
              </a:ln>
              <a:effectLst/>
            </c:spPr>
            <c:extLst>
              <c:ext xmlns:c16="http://schemas.microsoft.com/office/drawing/2014/chart" uri="{C3380CC4-5D6E-409C-BE32-E72D297353CC}">
                <c16:uniqueId val="{00000007-7A55-3746-82B9-EB445DBA609F}"/>
              </c:ext>
            </c:extLst>
          </c:dPt>
          <c:dLbls>
            <c:dLbl>
              <c:idx val="0"/>
              <c:layout>
                <c:manualLayout>
                  <c:x val="-0.22145176383016832"/>
                  <c:y val="-0.20931877106199662"/>
                </c:manualLayout>
              </c:layout>
              <c:tx>
                <c:rich>
                  <a:bodyPr rot="0" spcFirstLastPara="1" vertOverflow="ellipsis" vert="horz" wrap="square" anchor="ctr" anchorCtr="1"/>
                  <a:lstStyle/>
                  <a:p>
                    <a:pPr algn="ctr">
                      <a:defRPr sz="550" b="0" i="0" u="none" strike="noStrike" kern="1200" cap="all" baseline="0">
                        <a:solidFill>
                          <a:schemeClr val="tx1">
                            <a:lumMod val="75000"/>
                            <a:lumOff val="25000"/>
                          </a:schemeClr>
                        </a:solidFill>
                        <a:latin typeface="Raleway" panose="020B0503030101060003" pitchFamily="34" charset="77"/>
                        <a:ea typeface="+mn-ea"/>
                        <a:cs typeface="+mn-cs"/>
                      </a:defRPr>
                    </a:pPr>
                    <a:fld id="{FEE82125-CECC-6644-923D-120AF95A2C60}" type="CATEGORYNAME">
                      <a:rPr lang="en-US" sz="550" b="0" cap="all" baseline="0" smtClean="0">
                        <a:solidFill>
                          <a:schemeClr val="bg1"/>
                        </a:solidFill>
                      </a:rPr>
                      <a:pPr algn="ctr">
                        <a:defRPr sz="550" b="0" cap="all"/>
                      </a:pPr>
                      <a:t>[CATEGORY NAME]</a:t>
                    </a:fld>
                    <a:r>
                      <a:rPr lang="en-US" sz="550" b="0" cap="all" baseline="0" dirty="0"/>
                      <a:t>
</a:t>
                    </a:r>
                    <a:fld id="{A5966ACA-9B70-5444-B524-FA69E35953AB}" type="VALUE">
                      <a:rPr lang="en-US" sz="550" b="0" cap="all" baseline="0" smtClean="0">
                        <a:solidFill>
                          <a:schemeClr val="bg1"/>
                        </a:solidFill>
                        <a:latin typeface="Roboto" panose="02000000000000000000" pitchFamily="2" charset="0"/>
                        <a:ea typeface="Roboto" panose="02000000000000000000" pitchFamily="2" charset="0"/>
                        <a:cs typeface="Roboto" panose="02000000000000000000" pitchFamily="2" charset="0"/>
                      </a:rPr>
                      <a:pPr algn="ctr">
                        <a:defRPr sz="550" b="0" cap="all"/>
                      </a:pPr>
                      <a:t>[VALUE]</a:t>
                    </a:fld>
                    <a:endParaRPr lang="en-US" sz="550" b="0" cap="all" baseline="0" dirty="0"/>
                  </a:p>
                </c:rich>
              </c:tx>
              <c:spPr>
                <a:noFill/>
                <a:ln>
                  <a:noFill/>
                </a:ln>
                <a:effectLst/>
              </c:spPr>
              <c:txPr>
                <a:bodyPr rot="0" spcFirstLastPara="1" vertOverflow="ellipsis" vert="horz" wrap="square" anchor="ctr" anchorCtr="1"/>
                <a:lstStyle/>
                <a:p>
                  <a:pPr algn="ctr">
                    <a:defRPr sz="550" b="0" i="0" u="none" strike="noStrike" kern="1200" cap="all" baseline="0">
                      <a:solidFill>
                        <a:schemeClr val="tx1">
                          <a:lumMod val="75000"/>
                          <a:lumOff val="25000"/>
                        </a:schemeClr>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2683281152090421"/>
                      <c:h val="0.20830869739011676"/>
                    </c:manualLayout>
                  </c15:layout>
                  <c15:dlblFieldTable/>
                  <c15:showDataLabelsRange val="0"/>
                </c:ext>
                <c:ext xmlns:c16="http://schemas.microsoft.com/office/drawing/2014/chart" uri="{C3380CC4-5D6E-409C-BE32-E72D297353CC}">
                  <c16:uniqueId val="{00000001-7A55-3746-82B9-EB445DBA609F}"/>
                </c:ext>
              </c:extLst>
            </c:dLbl>
            <c:dLbl>
              <c:idx val="1"/>
              <c:layout>
                <c:manualLayout>
                  <c:x val="0.25945236262720578"/>
                  <c:y val="0.23528692426733991"/>
                </c:manualLayout>
              </c:layout>
              <c:tx>
                <c:rich>
                  <a:bodyPr rot="0" spcFirstLastPara="1" vertOverflow="ellipsis" vert="horz" wrap="square" anchor="ctr" anchorCtr="0"/>
                  <a:lstStyle/>
                  <a:p>
                    <a:pPr algn="ctr">
                      <a:defRPr sz="550" b="0" i="0" u="none" strike="noStrike" kern="1200" cap="all" baseline="0">
                        <a:solidFill>
                          <a:schemeClr val="bg1"/>
                        </a:solidFill>
                        <a:latin typeface="Raleway" panose="020B0503030101060003" pitchFamily="34" charset="77"/>
                        <a:ea typeface="+mn-ea"/>
                        <a:cs typeface="+mn-cs"/>
                      </a:defRPr>
                    </a:pPr>
                    <a:fld id="{4D35A91C-E7A3-754B-86DC-08D26EF788BD}" type="CATEGORYNAME">
                      <a:rPr lang="en-US" sz="550" b="0" cap="all" baseline="0">
                        <a:solidFill>
                          <a:schemeClr val="bg1"/>
                        </a:solidFill>
                      </a:rPr>
                      <a:pPr algn="ctr">
                        <a:defRPr sz="550" b="0" cap="all">
                          <a:solidFill>
                            <a:schemeClr val="bg1"/>
                          </a:solidFill>
                        </a:defRPr>
                      </a:pPr>
                      <a:t>[CATEGORY NAME]</a:t>
                    </a:fld>
                    <a:r>
                      <a:rPr lang="en-US" sz="550" b="0" cap="all" baseline="0" dirty="0">
                        <a:solidFill>
                          <a:schemeClr val="bg1"/>
                        </a:solidFill>
                      </a:rPr>
                      <a:t>
</a:t>
                    </a:r>
                    <a:fld id="{F0C2C356-E878-0D4E-A6C2-85221D44CE7E}" type="VALUE">
                      <a:rPr lang="en-US" sz="550" b="0" cap="all" baseline="0">
                        <a:solidFill>
                          <a:schemeClr val="bg1"/>
                        </a:solidFill>
                        <a:latin typeface="Roboto" panose="02000000000000000000" pitchFamily="2" charset="0"/>
                        <a:ea typeface="Roboto" panose="02000000000000000000" pitchFamily="2" charset="0"/>
                        <a:cs typeface="Roboto" panose="02000000000000000000" pitchFamily="2" charset="0"/>
                      </a:rPr>
                      <a:pPr algn="ctr">
                        <a:defRPr sz="550" b="0" cap="all">
                          <a:solidFill>
                            <a:schemeClr val="bg1"/>
                          </a:solidFill>
                        </a:defRPr>
                      </a:pPr>
                      <a:t>[VALUE]</a:t>
                    </a:fld>
                    <a:endParaRPr lang="en-US" sz="550" b="0" cap="all" baseline="0" dirty="0">
                      <a:solidFill>
                        <a:schemeClr val="bg1"/>
                      </a:solidFill>
                    </a:endParaRPr>
                  </a:p>
                </c:rich>
              </c:tx>
              <c:spPr>
                <a:noFill/>
                <a:ln>
                  <a:noFill/>
                </a:ln>
                <a:effectLst/>
              </c:spPr>
              <c:txPr>
                <a:bodyPr rot="0" spcFirstLastPara="1" vertOverflow="ellipsis" vert="horz" wrap="square" anchor="ctr" anchorCtr="0"/>
                <a:lstStyle/>
                <a:p>
                  <a:pPr algn="ctr">
                    <a:defRPr sz="550" b="0" i="0" u="none" strike="noStrike" kern="1200" cap="all" baseline="0">
                      <a:solidFill>
                        <a:schemeClr val="bg1"/>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33745070656228215"/>
                      <c:h val="0.19259531877370298"/>
                    </c:manualLayout>
                  </c15:layout>
                  <c15:dlblFieldTable/>
                  <c15:showDataLabelsRange val="0"/>
                </c:ext>
                <c:ext xmlns:c16="http://schemas.microsoft.com/office/drawing/2014/chart" uri="{C3380CC4-5D6E-409C-BE32-E72D297353CC}">
                  <c16:uniqueId val="{00000003-7A55-3746-82B9-EB445DBA609F}"/>
                </c:ext>
              </c:extLst>
            </c:dLbl>
            <c:dLbl>
              <c:idx val="2"/>
              <c:layout>
                <c:manualLayout>
                  <c:x val="3.726366749530155E-3"/>
                  <c:y val="-4.3415953551083138E-2"/>
                </c:manualLayout>
              </c:layout>
              <c:tx>
                <c:rich>
                  <a:bodyPr rot="0" spcFirstLastPara="1" vertOverflow="ellipsis" vert="horz" wrap="square" anchor="ctr" anchorCtr="1"/>
                  <a:lstStyle/>
                  <a:p>
                    <a:pPr algn="l">
                      <a:defRPr sz="550" b="0" i="0" u="none" strike="noStrike" kern="1200" cap="all" baseline="0">
                        <a:solidFill>
                          <a:schemeClr val="tx1">
                            <a:lumMod val="75000"/>
                            <a:lumOff val="25000"/>
                          </a:schemeClr>
                        </a:solidFill>
                        <a:latin typeface="Raleway" panose="020B0503030101060003" pitchFamily="34" charset="77"/>
                        <a:ea typeface="+mn-ea"/>
                        <a:cs typeface="+mn-cs"/>
                      </a:defRPr>
                    </a:pPr>
                    <a:fld id="{983158F0-2383-8A40-A02C-E0A252D14ADD}" type="CATEGORYNAME">
                      <a:rPr lang="en-US" sz="550" b="0" cap="all" baseline="0"/>
                      <a:pPr algn="l">
                        <a:defRPr sz="550" b="0" cap="all"/>
                      </a:pPr>
                      <a:t>[CATEGORY NAME]</a:t>
                    </a:fld>
                    <a:r>
                      <a:rPr lang="en-US" sz="550" b="0" cap="all" baseline="0" dirty="0"/>
                      <a:t>
</a:t>
                    </a:r>
                    <a:fld id="{34099874-C8BE-D941-A754-3BC7E1D34ED7}" type="VALUE">
                      <a:rPr lang="en-US" sz="550" b="0" cap="all" baseline="0">
                        <a:latin typeface="Roboto" panose="02000000000000000000" pitchFamily="2" charset="0"/>
                        <a:ea typeface="Roboto" panose="02000000000000000000" pitchFamily="2" charset="0"/>
                        <a:cs typeface="Roboto" panose="02000000000000000000" pitchFamily="2" charset="0"/>
                      </a:rPr>
                      <a:pPr algn="l">
                        <a:defRPr sz="550" b="0" cap="all"/>
                      </a:pPr>
                      <a:t>[VALUE]</a:t>
                    </a:fld>
                    <a:endParaRPr lang="en-US" sz="550" b="0" cap="all" baseline="0" dirty="0"/>
                  </a:p>
                </c:rich>
              </c:tx>
              <c:spPr>
                <a:noFill/>
                <a:ln>
                  <a:noFill/>
                </a:ln>
                <a:effectLst/>
              </c:spPr>
              <c:txPr>
                <a:bodyPr rot="0" spcFirstLastPara="1" vertOverflow="ellipsis" vert="horz" wrap="square" anchor="ctr" anchorCtr="1"/>
                <a:lstStyle/>
                <a:p>
                  <a:pPr algn="l">
                    <a:defRPr sz="550" b="0" i="0" u="none" strike="noStrike" kern="1200" cap="all" baseline="0">
                      <a:solidFill>
                        <a:schemeClr val="tx1">
                          <a:lumMod val="75000"/>
                          <a:lumOff val="25000"/>
                        </a:schemeClr>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26614316199111449"/>
                      <c:h val="0.20616375657685768"/>
                    </c:manualLayout>
                  </c15:layout>
                  <c15:dlblFieldTable/>
                  <c15:showDataLabelsRange val="0"/>
                </c:ext>
                <c:ext xmlns:c16="http://schemas.microsoft.com/office/drawing/2014/chart" uri="{C3380CC4-5D6E-409C-BE32-E72D297353CC}">
                  <c16:uniqueId val="{00000005-7A55-3746-82B9-EB445DBA609F}"/>
                </c:ext>
              </c:extLst>
            </c:dLbl>
            <c:dLbl>
              <c:idx val="3"/>
              <c:layout>
                <c:manualLayout>
                  <c:x val="-1.606919488167027E-3"/>
                  <c:y val="0.14162596515431339"/>
                </c:manualLayout>
              </c:layout>
              <c:tx>
                <c:rich>
                  <a:bodyPr rot="0" spcFirstLastPara="1" vertOverflow="ellipsis" vert="horz" wrap="square" anchor="ctr" anchorCtr="1"/>
                  <a:lstStyle/>
                  <a:p>
                    <a:pPr algn="l">
                      <a:defRPr sz="550" b="0" i="0" u="none" strike="noStrike" kern="1200" cap="all" baseline="0">
                        <a:solidFill>
                          <a:schemeClr val="tx1">
                            <a:lumMod val="75000"/>
                            <a:lumOff val="25000"/>
                          </a:schemeClr>
                        </a:solidFill>
                        <a:latin typeface="Raleway" panose="020B0503030101060003" pitchFamily="34" charset="77"/>
                        <a:ea typeface="+mn-ea"/>
                        <a:cs typeface="+mn-cs"/>
                      </a:defRPr>
                    </a:pPr>
                    <a:fld id="{784188A4-B734-AE42-AB0B-7806E579F72B}" type="CATEGORYNAME">
                      <a:rPr lang="en-US" sz="550" b="0" cap="all" baseline="0"/>
                      <a:pPr algn="l">
                        <a:defRPr sz="550" b="0" cap="all"/>
                      </a:pPr>
                      <a:t>[CATEGORY NAME]</a:t>
                    </a:fld>
                    <a:r>
                      <a:rPr lang="en-US" sz="550" b="0" cap="all" baseline="0" dirty="0"/>
                      <a:t>
</a:t>
                    </a:r>
                    <a:fld id="{F1EC6D37-F27A-8149-B1C8-0361DEA9043E}" type="VALUE">
                      <a:rPr lang="en-US" sz="550" b="0" cap="all" baseline="0">
                        <a:latin typeface="Roboto" panose="02000000000000000000" pitchFamily="2" charset="0"/>
                        <a:ea typeface="Roboto" panose="02000000000000000000" pitchFamily="2" charset="0"/>
                        <a:cs typeface="Roboto" panose="02000000000000000000" pitchFamily="2" charset="0"/>
                      </a:rPr>
                      <a:pPr algn="l">
                        <a:defRPr sz="550" b="0" cap="all"/>
                      </a:pPr>
                      <a:t>[VALUE]</a:t>
                    </a:fld>
                    <a:endParaRPr lang="en-US" sz="550" b="0" cap="all" baseline="0" dirty="0"/>
                  </a:p>
                </c:rich>
              </c:tx>
              <c:spPr>
                <a:noFill/>
                <a:ln>
                  <a:noFill/>
                </a:ln>
                <a:effectLst/>
              </c:spPr>
              <c:txPr>
                <a:bodyPr rot="0" spcFirstLastPara="1" vertOverflow="ellipsis" vert="horz" wrap="square" anchor="ctr" anchorCtr="1"/>
                <a:lstStyle/>
                <a:p>
                  <a:pPr algn="l">
                    <a:defRPr sz="550" b="0" i="0" u="none" strike="noStrike" kern="1200" cap="all" baseline="0">
                      <a:solidFill>
                        <a:schemeClr val="tx1">
                          <a:lumMod val="75000"/>
                          <a:lumOff val="25000"/>
                        </a:schemeClr>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21952047755310941"/>
                      <c:h val="0.27294174584455172"/>
                    </c:manualLayout>
                  </c15:layout>
                  <c15:dlblFieldTable/>
                  <c15:showDataLabelsRange val="0"/>
                </c:ext>
                <c:ext xmlns:c16="http://schemas.microsoft.com/office/drawing/2014/chart" uri="{C3380CC4-5D6E-409C-BE32-E72D297353CC}">
                  <c16:uniqueId val="{00000007-7A55-3746-82B9-EB445DBA609F}"/>
                </c:ext>
              </c:extLst>
            </c:dLbl>
            <c:spPr>
              <a:noFill/>
              <a:ln>
                <a:noFill/>
              </a:ln>
              <a:effectLst/>
            </c:spPr>
            <c:txPr>
              <a:bodyPr rot="0" spcFirstLastPara="1" vertOverflow="ellipsis" vert="horz" wrap="square" anchor="ctr" anchorCtr="1"/>
              <a:lstStyle/>
              <a:p>
                <a:pPr algn="l">
                  <a:defRPr sz="550" b="0" i="0" u="none" strike="noStrike" kern="1200" baseline="0">
                    <a:solidFill>
                      <a:schemeClr val="tx1">
                        <a:lumMod val="75000"/>
                        <a:lumOff val="25000"/>
                      </a:schemeClr>
                    </a:solidFill>
                    <a:latin typeface="Raleway" panose="020B0503030101060003" pitchFamily="34" charset="77"/>
                    <a:ea typeface="+mn-ea"/>
                    <a:cs typeface="+mn-cs"/>
                  </a:defRPr>
                </a:pPr>
                <a:endParaRPr lang="en-US"/>
              </a:p>
            </c:txPr>
            <c:showLegendKey val="0"/>
            <c:showVal val="0"/>
            <c:showCatName val="1"/>
            <c:showSerName val="0"/>
            <c:showPercent val="0"/>
            <c:showBubbleSize val="0"/>
            <c:separator>
</c:separator>
            <c:showLeaderLines val="0"/>
            <c:extLst>
              <c:ext xmlns:c15="http://schemas.microsoft.com/office/drawing/2012/chart" uri="{CE6537A1-D6FC-4f65-9D91-7224C49458BB}"/>
            </c:extLst>
          </c:dLbls>
          <c:cat>
            <c:strRef>
              <c:f>Sheet1!$A$2:$A$5</c:f>
              <c:strCache>
                <c:ptCount val="4"/>
                <c:pt idx="0">
                  <c:v>Non-Value Oriented Payments</c:v>
                </c:pt>
                <c:pt idx="1">
                  <c:v>Value-Oriented Fee-For-Service Based</c:v>
                </c:pt>
                <c:pt idx="2">
                  <c:v>Value-Oriented Non-Fee-for-Service Based</c:v>
                </c:pt>
                <c:pt idx="3">
                  <c:v>Value-Oriented Other</c:v>
                </c:pt>
              </c:strCache>
            </c:strRef>
          </c:cat>
          <c:val>
            <c:numRef>
              <c:f>Sheet1!$B$2:$B$5</c:f>
              <c:numCache>
                <c:formatCode>0.0%</c:formatCode>
                <c:ptCount val="4"/>
                <c:pt idx="0">
                  <c:v>0.51500000000000001</c:v>
                </c:pt>
                <c:pt idx="1">
                  <c:v>0.44400000000000001</c:v>
                </c:pt>
                <c:pt idx="2">
                  <c:v>0.03</c:v>
                </c:pt>
                <c:pt idx="3">
                  <c:v>0.01</c:v>
                </c:pt>
              </c:numCache>
            </c:numRef>
          </c:val>
          <c:extLst>
            <c:ext xmlns:c16="http://schemas.microsoft.com/office/drawing/2014/chart" uri="{C3380CC4-5D6E-409C-BE32-E72D297353CC}">
              <c16:uniqueId val="{00000008-7A55-3746-82B9-EB445DBA609F}"/>
            </c:ext>
          </c:extLst>
        </c:ser>
        <c:dLbls>
          <c:showLegendKey val="0"/>
          <c:showVal val="0"/>
          <c:showCatName val="1"/>
          <c:showSerName val="0"/>
          <c:showPercent val="0"/>
          <c:showBubbleSize val="0"/>
          <c:showLeaderLines val="0"/>
        </c:dLbls>
        <c:firstSliceAng val="63"/>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b="1">
          <a:latin typeface="Raleway" panose="020B0503030101060003" pitchFamily="34" charset="77"/>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71595020853605E-2"/>
          <c:y val="6.1166765911240324E-2"/>
          <c:w val="0.94896424263867651"/>
          <c:h val="0.88878769834319926"/>
        </c:manualLayout>
      </c:layout>
      <c:barChart>
        <c:barDir val="bar"/>
        <c:grouping val="clustered"/>
        <c:varyColors val="0"/>
        <c:ser>
          <c:idx val="0"/>
          <c:order val="0"/>
          <c:tx>
            <c:strRef>
              <c:f>Sheet1!$B$1</c:f>
              <c:strCache>
                <c:ptCount val="1"/>
                <c:pt idx="0">
                  <c:v>Series 1</c:v>
                </c:pt>
              </c:strCache>
            </c:strRef>
          </c:tx>
          <c:spPr>
            <a:solidFill>
              <a:schemeClr val="accent2">
                <a:alpha val="75000"/>
              </a:schemeClr>
            </a:solidFill>
            <a:ln>
              <a:noFill/>
            </a:ln>
            <a:effectLst/>
          </c:spPr>
          <c:invertIfNegative val="0"/>
          <c:dPt>
            <c:idx val="0"/>
            <c:invertIfNegative val="0"/>
            <c:bubble3D val="0"/>
            <c:spPr>
              <a:solidFill>
                <a:schemeClr val="accent2">
                  <a:alpha val="75000"/>
                </a:schemeClr>
              </a:solidFill>
              <a:ln>
                <a:noFill/>
              </a:ln>
              <a:effectLst/>
            </c:spPr>
            <c:extLst>
              <c:ext xmlns:c16="http://schemas.microsoft.com/office/drawing/2014/chart" uri="{C3380CC4-5D6E-409C-BE32-E72D297353CC}">
                <c16:uniqueId val="{00000001-8025-3C43-8DC0-F026DA17445C}"/>
              </c:ext>
            </c:extLst>
          </c:dPt>
          <c:dPt>
            <c:idx val="1"/>
            <c:invertIfNegative val="0"/>
            <c:bubble3D val="0"/>
            <c:spPr>
              <a:solidFill>
                <a:schemeClr val="accent2">
                  <a:alpha val="75000"/>
                </a:schemeClr>
              </a:solidFill>
              <a:ln>
                <a:noFill/>
              </a:ln>
              <a:effectLst/>
            </c:spPr>
            <c:extLst>
              <c:ext xmlns:c16="http://schemas.microsoft.com/office/drawing/2014/chart" uri="{C3380CC4-5D6E-409C-BE32-E72D297353CC}">
                <c16:uniqueId val="{00000003-8025-3C43-8DC0-F026DA17445C}"/>
              </c:ext>
            </c:extLst>
          </c:dPt>
          <c:dPt>
            <c:idx val="2"/>
            <c:invertIfNegative val="0"/>
            <c:bubble3D val="0"/>
            <c:spPr>
              <a:solidFill>
                <a:schemeClr val="accent2">
                  <a:alpha val="75000"/>
                </a:schemeClr>
              </a:solidFill>
              <a:ln>
                <a:noFill/>
              </a:ln>
              <a:effectLst/>
            </c:spPr>
            <c:extLst>
              <c:ext xmlns:c16="http://schemas.microsoft.com/office/drawing/2014/chart" uri="{C3380CC4-5D6E-409C-BE32-E72D297353CC}">
                <c16:uniqueId val="{00000005-8025-3C43-8DC0-F026DA17445C}"/>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11</c:v>
                </c:pt>
                <c:pt idx="1">
                  <c:v>11</c:v>
                </c:pt>
                <c:pt idx="2">
                  <c:v>66</c:v>
                </c:pt>
                <c:pt idx="3">
                  <c:v>100</c:v>
                </c:pt>
              </c:numCache>
            </c:numRef>
          </c:val>
          <c:extLst>
            <c:ext xmlns:c16="http://schemas.microsoft.com/office/drawing/2014/chart" uri="{C3380CC4-5D6E-409C-BE32-E72D297353CC}">
              <c16:uniqueId val="{00000006-8025-3C43-8DC0-F026DA17445C}"/>
            </c:ext>
          </c:extLst>
        </c:ser>
        <c:dLbls>
          <c:showLegendKey val="0"/>
          <c:showVal val="0"/>
          <c:showCatName val="0"/>
          <c:showSerName val="0"/>
          <c:showPercent val="0"/>
          <c:showBubbleSize val="0"/>
        </c:dLbls>
        <c:gapWidth val="182"/>
        <c:axId val="98867759"/>
        <c:axId val="98699855"/>
      </c:barChart>
      <c:catAx>
        <c:axId val="98867759"/>
        <c:scaling>
          <c:orientation val="minMax"/>
        </c:scaling>
        <c:delete val="1"/>
        <c:axPos val="l"/>
        <c:numFmt formatCode="General" sourceLinked="1"/>
        <c:majorTickMark val="none"/>
        <c:minorTickMark val="none"/>
        <c:tickLblPos val="nextTo"/>
        <c:crossAx val="98699855"/>
        <c:crosses val="autoZero"/>
        <c:auto val="1"/>
        <c:lblAlgn val="ctr"/>
        <c:lblOffset val="100"/>
        <c:noMultiLvlLbl val="0"/>
      </c:catAx>
      <c:valAx>
        <c:axId val="98699855"/>
        <c:scaling>
          <c:orientation val="minMax"/>
        </c:scaling>
        <c:delete val="1"/>
        <c:axPos val="b"/>
        <c:numFmt formatCode="General" sourceLinked="1"/>
        <c:majorTickMark val="none"/>
        <c:minorTickMark val="none"/>
        <c:tickLblPos val="nextTo"/>
        <c:crossAx val="98867759"/>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35A824C2-0C1C-4951-93B0-7074F2E3546E}" type="datetimeFigureOut">
              <a:rPr lang="en-US" smtClean="0"/>
              <a:t>12/4/19</a:t>
            </a:fld>
            <a:endParaRPr lang="en-US"/>
          </a:p>
        </p:txBody>
      </p:sp>
      <p:sp>
        <p:nvSpPr>
          <p:cNvPr id="4" name="Slide Image Placeholder 3"/>
          <p:cNvSpPr>
            <a:spLocks noGrp="1" noRot="1" noChangeAspect="1"/>
          </p:cNvSpPr>
          <p:nvPr>
            <p:ph type="sldImg" idx="2"/>
          </p:nvPr>
        </p:nvSpPr>
        <p:spPr>
          <a:xfrm>
            <a:off x="2586038" y="514350"/>
            <a:ext cx="3973512"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4DAD3182-71A3-46A0-BFCB-B2917EDDF4A1}" type="slidenum">
              <a:rPr lang="en-US" smtClean="0"/>
              <a:t>‹#›</a:t>
            </a:fld>
            <a:endParaRPr lang="en-US"/>
          </a:p>
        </p:txBody>
      </p:sp>
    </p:spTree>
    <p:extLst>
      <p:ext uri="{BB962C8B-B14F-4D97-AF65-F5344CB8AC3E}">
        <p14:creationId xmlns:p14="http://schemas.microsoft.com/office/powerpoint/2010/main" val="3897642782"/>
      </p:ext>
    </p:extLst>
  </p:cSld>
  <p:clrMap bg1="lt1" tx1="dk1" bg2="lt2" tx2="dk2" accent1="accent1" accent2="accent2" accent3="accent3" accent4="accent4" accent5="accent5" accent6="accent6" hlink="hlink" folHlink="folHlink"/>
  <p:notesStyle>
    <a:lvl1pPr marL="0" algn="l" defTabSz="1462688" rtl="0" eaLnBrk="1" latinLnBrk="0" hangingPunct="1">
      <a:defRPr sz="1876" kern="1200">
        <a:solidFill>
          <a:schemeClr val="tx1"/>
        </a:solidFill>
        <a:latin typeface="+mn-lt"/>
        <a:ea typeface="+mn-ea"/>
        <a:cs typeface="+mn-cs"/>
      </a:defRPr>
    </a:lvl1pPr>
    <a:lvl2pPr marL="731345" algn="l" defTabSz="1462688" rtl="0" eaLnBrk="1" latinLnBrk="0" hangingPunct="1">
      <a:defRPr sz="1876" kern="1200">
        <a:solidFill>
          <a:schemeClr val="tx1"/>
        </a:solidFill>
        <a:latin typeface="+mn-lt"/>
        <a:ea typeface="+mn-ea"/>
        <a:cs typeface="+mn-cs"/>
      </a:defRPr>
    </a:lvl2pPr>
    <a:lvl3pPr marL="1462688" algn="l" defTabSz="1462688" rtl="0" eaLnBrk="1" latinLnBrk="0" hangingPunct="1">
      <a:defRPr sz="1876" kern="1200">
        <a:solidFill>
          <a:schemeClr val="tx1"/>
        </a:solidFill>
        <a:latin typeface="+mn-lt"/>
        <a:ea typeface="+mn-ea"/>
        <a:cs typeface="+mn-cs"/>
      </a:defRPr>
    </a:lvl3pPr>
    <a:lvl4pPr marL="2194033" algn="l" defTabSz="1462688" rtl="0" eaLnBrk="1" latinLnBrk="0" hangingPunct="1">
      <a:defRPr sz="1876" kern="1200">
        <a:solidFill>
          <a:schemeClr val="tx1"/>
        </a:solidFill>
        <a:latin typeface="+mn-lt"/>
        <a:ea typeface="+mn-ea"/>
        <a:cs typeface="+mn-cs"/>
      </a:defRPr>
    </a:lvl4pPr>
    <a:lvl5pPr marL="2925376" algn="l" defTabSz="1462688" rtl="0" eaLnBrk="1" latinLnBrk="0" hangingPunct="1">
      <a:defRPr sz="1876" kern="1200">
        <a:solidFill>
          <a:schemeClr val="tx1"/>
        </a:solidFill>
        <a:latin typeface="+mn-lt"/>
        <a:ea typeface="+mn-ea"/>
        <a:cs typeface="+mn-cs"/>
      </a:defRPr>
    </a:lvl5pPr>
    <a:lvl6pPr marL="3656723" algn="l" defTabSz="1462688" rtl="0" eaLnBrk="1" latinLnBrk="0" hangingPunct="1">
      <a:defRPr sz="1876" kern="1200">
        <a:solidFill>
          <a:schemeClr val="tx1"/>
        </a:solidFill>
        <a:latin typeface="+mn-lt"/>
        <a:ea typeface="+mn-ea"/>
        <a:cs typeface="+mn-cs"/>
      </a:defRPr>
    </a:lvl6pPr>
    <a:lvl7pPr marL="4388065" algn="l" defTabSz="1462688" rtl="0" eaLnBrk="1" latinLnBrk="0" hangingPunct="1">
      <a:defRPr sz="1876" kern="1200">
        <a:solidFill>
          <a:schemeClr val="tx1"/>
        </a:solidFill>
        <a:latin typeface="+mn-lt"/>
        <a:ea typeface="+mn-ea"/>
        <a:cs typeface="+mn-cs"/>
      </a:defRPr>
    </a:lvl7pPr>
    <a:lvl8pPr marL="5119410" algn="l" defTabSz="1462688" rtl="0" eaLnBrk="1" latinLnBrk="0" hangingPunct="1">
      <a:defRPr sz="1876" kern="1200">
        <a:solidFill>
          <a:schemeClr val="tx1"/>
        </a:solidFill>
        <a:latin typeface="+mn-lt"/>
        <a:ea typeface="+mn-ea"/>
        <a:cs typeface="+mn-cs"/>
      </a:defRPr>
    </a:lvl8pPr>
    <a:lvl9pPr marL="5850755" algn="l" defTabSz="1462688" rtl="0" eaLnBrk="1" latinLnBrk="0" hangingPunct="1">
      <a:defRPr sz="18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86038" y="514350"/>
            <a:ext cx="3973512"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AD3182-71A3-46A0-BFCB-B2917EDDF4A1}" type="slidenum">
              <a:rPr lang="en-US" smtClean="0"/>
              <a:t>1</a:t>
            </a:fld>
            <a:endParaRPr lang="en-US"/>
          </a:p>
        </p:txBody>
      </p:sp>
    </p:spTree>
    <p:extLst>
      <p:ext uri="{BB962C8B-B14F-4D97-AF65-F5344CB8AC3E}">
        <p14:creationId xmlns:p14="http://schemas.microsoft.com/office/powerpoint/2010/main" val="3518367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DAD3182-71A3-46A0-BFCB-B2917EDDF4A1}" type="slidenum">
              <a:rPr lang="en-US" smtClean="0"/>
              <a:t>2</a:t>
            </a:fld>
            <a:endParaRPr lang="en-US"/>
          </a:p>
        </p:txBody>
      </p:sp>
    </p:spTree>
    <p:extLst>
      <p:ext uri="{BB962C8B-B14F-4D97-AF65-F5344CB8AC3E}">
        <p14:creationId xmlns:p14="http://schemas.microsoft.com/office/powerpoint/2010/main" val="2795762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65861" y="3124627"/>
            <a:ext cx="13213080" cy="2156037"/>
          </a:xfrm>
        </p:spPr>
        <p:txBody>
          <a:bodyPr/>
          <a:lstStyle/>
          <a:p>
            <a:r>
              <a:rPr lang="en-US"/>
              <a:t>Click to edit Master title style</a:t>
            </a:r>
          </a:p>
        </p:txBody>
      </p:sp>
      <p:sp>
        <p:nvSpPr>
          <p:cNvPr id="3" name="Subtitle 2"/>
          <p:cNvSpPr>
            <a:spLocks noGrp="1"/>
          </p:cNvSpPr>
          <p:nvPr>
            <p:ph type="subTitle" idx="1"/>
          </p:nvPr>
        </p:nvSpPr>
        <p:spPr>
          <a:xfrm>
            <a:off x="2331720" y="5699760"/>
            <a:ext cx="10881360" cy="2570480"/>
          </a:xfrm>
        </p:spPr>
        <p:txBody>
          <a:bodyPr/>
          <a:lstStyle>
            <a:lvl1pPr marL="0" indent="0" algn="ctr">
              <a:buNone/>
              <a:defRPr>
                <a:solidFill>
                  <a:schemeClr val="tx1">
                    <a:tint val="75000"/>
                  </a:schemeClr>
                </a:solidFill>
              </a:defRPr>
            </a:lvl1pPr>
            <a:lvl2pPr marL="637956" indent="0" algn="ctr">
              <a:buNone/>
              <a:defRPr>
                <a:solidFill>
                  <a:schemeClr val="tx1">
                    <a:tint val="75000"/>
                  </a:schemeClr>
                </a:solidFill>
              </a:defRPr>
            </a:lvl2pPr>
            <a:lvl3pPr marL="1275912" indent="0" algn="ctr">
              <a:buNone/>
              <a:defRPr>
                <a:solidFill>
                  <a:schemeClr val="tx1">
                    <a:tint val="75000"/>
                  </a:schemeClr>
                </a:solidFill>
              </a:defRPr>
            </a:lvl3pPr>
            <a:lvl4pPr marL="1913868" indent="0" algn="ctr">
              <a:buNone/>
              <a:defRPr>
                <a:solidFill>
                  <a:schemeClr val="tx1">
                    <a:tint val="75000"/>
                  </a:schemeClr>
                </a:solidFill>
              </a:defRPr>
            </a:lvl4pPr>
            <a:lvl5pPr marL="2551823" indent="0" algn="ctr">
              <a:buNone/>
              <a:defRPr>
                <a:solidFill>
                  <a:schemeClr val="tx1">
                    <a:tint val="75000"/>
                  </a:schemeClr>
                </a:solidFill>
              </a:defRPr>
            </a:lvl5pPr>
            <a:lvl6pPr marL="3189782" indent="0" algn="ctr">
              <a:buNone/>
              <a:defRPr>
                <a:solidFill>
                  <a:schemeClr val="tx1">
                    <a:tint val="75000"/>
                  </a:schemeClr>
                </a:solidFill>
              </a:defRPr>
            </a:lvl6pPr>
            <a:lvl7pPr marL="3827736" indent="0" algn="ctr">
              <a:buNone/>
              <a:defRPr>
                <a:solidFill>
                  <a:schemeClr val="tx1">
                    <a:tint val="75000"/>
                  </a:schemeClr>
                </a:solidFill>
              </a:defRPr>
            </a:lvl7pPr>
            <a:lvl8pPr marL="4465693" indent="0" algn="ctr">
              <a:buNone/>
              <a:defRPr>
                <a:solidFill>
                  <a:schemeClr val="tx1">
                    <a:tint val="75000"/>
                  </a:schemeClr>
                </a:solidFill>
              </a:defRPr>
            </a:lvl8pPr>
            <a:lvl9pPr marL="510364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C5DFA23-F346-4AE2-8F4D-0DA018DC9ECE}" type="datetimeFigureOut">
              <a:rPr lang="en-US" smtClean="0"/>
              <a:t>12/4/19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1197760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5DFA23-F346-4AE2-8F4D-0DA018DC9ECE}" type="datetimeFigureOut">
              <a:rPr lang="en-US" smtClean="0"/>
              <a:t>12/4/19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2894858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452485" y="537846"/>
            <a:ext cx="2623186" cy="1144143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82935" y="537846"/>
            <a:ext cx="7610476" cy="1144143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5DFA23-F346-4AE2-8F4D-0DA018DC9ECE}" type="datetimeFigureOut">
              <a:rPr lang="en-US" smtClean="0"/>
              <a:t>12/4/19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1342711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5DFA23-F346-4AE2-8F4D-0DA018DC9ECE}" type="datetimeFigureOut">
              <a:rPr lang="en-US" smtClean="0"/>
              <a:t>12/4/19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1805175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7933" y="6463453"/>
            <a:ext cx="13213080" cy="1997710"/>
          </a:xfrm>
        </p:spPr>
        <p:txBody>
          <a:bodyPr anchor="t"/>
          <a:lstStyle>
            <a:lvl1pPr algn="l">
              <a:defRPr sz="5565" b="1" cap="all"/>
            </a:lvl1pPr>
          </a:lstStyle>
          <a:p>
            <a:r>
              <a:rPr lang="en-US"/>
              <a:t>Click to edit Master title style</a:t>
            </a:r>
          </a:p>
        </p:txBody>
      </p:sp>
      <p:sp>
        <p:nvSpPr>
          <p:cNvPr id="3" name="Text Placeholder 2"/>
          <p:cNvSpPr>
            <a:spLocks noGrp="1"/>
          </p:cNvSpPr>
          <p:nvPr>
            <p:ph type="body" idx="1"/>
          </p:nvPr>
        </p:nvSpPr>
        <p:spPr>
          <a:xfrm>
            <a:off x="1227933" y="4263181"/>
            <a:ext cx="13213080" cy="2200275"/>
          </a:xfrm>
        </p:spPr>
        <p:txBody>
          <a:bodyPr anchor="b"/>
          <a:lstStyle>
            <a:lvl1pPr marL="0" indent="0">
              <a:buNone/>
              <a:defRPr sz="2782">
                <a:solidFill>
                  <a:schemeClr val="tx1">
                    <a:tint val="75000"/>
                  </a:schemeClr>
                </a:solidFill>
              </a:defRPr>
            </a:lvl1pPr>
            <a:lvl2pPr marL="637956" indent="0">
              <a:buNone/>
              <a:defRPr sz="2537">
                <a:solidFill>
                  <a:schemeClr val="tx1">
                    <a:tint val="75000"/>
                  </a:schemeClr>
                </a:solidFill>
              </a:defRPr>
            </a:lvl2pPr>
            <a:lvl3pPr marL="1275912" indent="0">
              <a:buNone/>
              <a:defRPr sz="2210">
                <a:solidFill>
                  <a:schemeClr val="tx1">
                    <a:tint val="75000"/>
                  </a:schemeClr>
                </a:solidFill>
              </a:defRPr>
            </a:lvl3pPr>
            <a:lvl4pPr marL="1913868" indent="0">
              <a:buNone/>
              <a:defRPr sz="1964">
                <a:solidFill>
                  <a:schemeClr val="tx1">
                    <a:tint val="75000"/>
                  </a:schemeClr>
                </a:solidFill>
              </a:defRPr>
            </a:lvl4pPr>
            <a:lvl5pPr marL="2551823" indent="0">
              <a:buNone/>
              <a:defRPr sz="1964">
                <a:solidFill>
                  <a:schemeClr val="tx1">
                    <a:tint val="75000"/>
                  </a:schemeClr>
                </a:solidFill>
              </a:defRPr>
            </a:lvl5pPr>
            <a:lvl6pPr marL="3189782" indent="0">
              <a:buNone/>
              <a:defRPr sz="1964">
                <a:solidFill>
                  <a:schemeClr val="tx1">
                    <a:tint val="75000"/>
                  </a:schemeClr>
                </a:solidFill>
              </a:defRPr>
            </a:lvl6pPr>
            <a:lvl7pPr marL="3827736" indent="0">
              <a:buNone/>
              <a:defRPr sz="1964">
                <a:solidFill>
                  <a:schemeClr val="tx1">
                    <a:tint val="75000"/>
                  </a:schemeClr>
                </a:solidFill>
              </a:defRPr>
            </a:lvl7pPr>
            <a:lvl8pPr marL="4465693" indent="0">
              <a:buNone/>
              <a:defRPr sz="1964">
                <a:solidFill>
                  <a:schemeClr val="tx1">
                    <a:tint val="75000"/>
                  </a:schemeClr>
                </a:solidFill>
              </a:defRPr>
            </a:lvl8pPr>
            <a:lvl9pPr marL="5103649" indent="0">
              <a:buNone/>
              <a:defRPr sz="196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5DFA23-F346-4AE2-8F4D-0DA018DC9ECE}" type="datetimeFigureOut">
              <a:rPr lang="en-US" smtClean="0"/>
              <a:t>12/4/19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2825424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82934" y="3129282"/>
            <a:ext cx="5116831" cy="8849996"/>
          </a:xfrm>
        </p:spPr>
        <p:txBody>
          <a:bodyPr/>
          <a:lstStyle>
            <a:lvl1pPr>
              <a:defRPr sz="3929"/>
            </a:lvl1pPr>
            <a:lvl2pPr>
              <a:defRPr sz="3356"/>
            </a:lvl2pPr>
            <a:lvl3pPr>
              <a:defRPr sz="2782"/>
            </a:lvl3pPr>
            <a:lvl4pPr>
              <a:defRPr sz="2537"/>
            </a:lvl4pPr>
            <a:lvl5pPr>
              <a:defRPr sz="2537"/>
            </a:lvl5pPr>
            <a:lvl6pPr>
              <a:defRPr sz="2537"/>
            </a:lvl6pPr>
            <a:lvl7pPr>
              <a:defRPr sz="2537"/>
            </a:lvl7pPr>
            <a:lvl8pPr>
              <a:defRPr sz="2537"/>
            </a:lvl8pPr>
            <a:lvl9pPr>
              <a:defRPr sz="253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58843" y="3129282"/>
            <a:ext cx="5116831" cy="8849996"/>
          </a:xfrm>
        </p:spPr>
        <p:txBody>
          <a:bodyPr/>
          <a:lstStyle>
            <a:lvl1pPr>
              <a:defRPr sz="3929"/>
            </a:lvl1pPr>
            <a:lvl2pPr>
              <a:defRPr sz="3356"/>
            </a:lvl2pPr>
            <a:lvl3pPr>
              <a:defRPr sz="2782"/>
            </a:lvl3pPr>
            <a:lvl4pPr>
              <a:defRPr sz="2537"/>
            </a:lvl4pPr>
            <a:lvl5pPr>
              <a:defRPr sz="2537"/>
            </a:lvl5pPr>
            <a:lvl6pPr>
              <a:defRPr sz="2537"/>
            </a:lvl6pPr>
            <a:lvl7pPr>
              <a:defRPr sz="2537"/>
            </a:lvl7pPr>
            <a:lvl8pPr>
              <a:defRPr sz="2537"/>
            </a:lvl8pPr>
            <a:lvl9pPr>
              <a:defRPr sz="253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C5DFA23-F346-4AE2-8F4D-0DA018DC9ECE}" type="datetimeFigureOut">
              <a:rPr lang="en-US" smtClean="0"/>
              <a:t>12/4/19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1728132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7240" y="402803"/>
            <a:ext cx="13990320" cy="1676399"/>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777244" y="2251499"/>
            <a:ext cx="6868320" cy="938318"/>
          </a:xfrm>
        </p:spPr>
        <p:txBody>
          <a:bodyPr anchor="b"/>
          <a:lstStyle>
            <a:lvl1pPr marL="0" indent="0">
              <a:buNone/>
              <a:defRPr sz="3356" b="1"/>
            </a:lvl1pPr>
            <a:lvl2pPr marL="637956" indent="0">
              <a:buNone/>
              <a:defRPr sz="2782" b="1"/>
            </a:lvl2pPr>
            <a:lvl3pPr marL="1275912" indent="0">
              <a:buNone/>
              <a:defRPr sz="2537" b="1"/>
            </a:lvl3pPr>
            <a:lvl4pPr marL="1913868" indent="0">
              <a:buNone/>
              <a:defRPr sz="2210" b="1"/>
            </a:lvl4pPr>
            <a:lvl5pPr marL="2551823" indent="0">
              <a:buNone/>
              <a:defRPr sz="2210" b="1"/>
            </a:lvl5pPr>
            <a:lvl6pPr marL="3189782" indent="0">
              <a:buNone/>
              <a:defRPr sz="2210" b="1"/>
            </a:lvl6pPr>
            <a:lvl7pPr marL="3827736" indent="0">
              <a:buNone/>
              <a:defRPr sz="2210" b="1"/>
            </a:lvl7pPr>
            <a:lvl8pPr marL="4465693" indent="0">
              <a:buNone/>
              <a:defRPr sz="2210" b="1"/>
            </a:lvl8pPr>
            <a:lvl9pPr marL="5103649" indent="0">
              <a:buNone/>
              <a:defRPr sz="2210" b="1"/>
            </a:lvl9pPr>
          </a:lstStyle>
          <a:p>
            <a:pPr lvl="0"/>
            <a:r>
              <a:rPr lang="en-US"/>
              <a:t>Click to edit Master text styles</a:t>
            </a:r>
          </a:p>
        </p:txBody>
      </p:sp>
      <p:sp>
        <p:nvSpPr>
          <p:cNvPr id="4" name="Content Placeholder 3"/>
          <p:cNvSpPr>
            <a:spLocks noGrp="1"/>
          </p:cNvSpPr>
          <p:nvPr>
            <p:ph sz="half" idx="2"/>
          </p:nvPr>
        </p:nvSpPr>
        <p:spPr>
          <a:xfrm>
            <a:off x="777244" y="3189817"/>
            <a:ext cx="6868320" cy="5795222"/>
          </a:xfrm>
        </p:spPr>
        <p:txBody>
          <a:bodyPr/>
          <a:lstStyle>
            <a:lvl1pPr>
              <a:defRPr sz="3356"/>
            </a:lvl1pPr>
            <a:lvl2pPr>
              <a:defRPr sz="2782"/>
            </a:lvl2pPr>
            <a:lvl3pPr>
              <a:defRPr sz="2537"/>
            </a:lvl3pPr>
            <a:lvl4pPr>
              <a:defRPr sz="2210"/>
            </a:lvl4pPr>
            <a:lvl5pPr>
              <a:defRPr sz="2210"/>
            </a:lvl5pPr>
            <a:lvl6pPr>
              <a:defRPr sz="2210"/>
            </a:lvl6pPr>
            <a:lvl7pPr>
              <a:defRPr sz="2210"/>
            </a:lvl7pPr>
            <a:lvl8pPr>
              <a:defRPr sz="2210"/>
            </a:lvl8pPr>
            <a:lvl9pPr>
              <a:defRPr sz="221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896545" y="2251499"/>
            <a:ext cx="6871017" cy="938318"/>
          </a:xfrm>
        </p:spPr>
        <p:txBody>
          <a:bodyPr anchor="b"/>
          <a:lstStyle>
            <a:lvl1pPr marL="0" indent="0">
              <a:buNone/>
              <a:defRPr sz="3356" b="1"/>
            </a:lvl1pPr>
            <a:lvl2pPr marL="637956" indent="0">
              <a:buNone/>
              <a:defRPr sz="2782" b="1"/>
            </a:lvl2pPr>
            <a:lvl3pPr marL="1275912" indent="0">
              <a:buNone/>
              <a:defRPr sz="2537" b="1"/>
            </a:lvl3pPr>
            <a:lvl4pPr marL="1913868" indent="0">
              <a:buNone/>
              <a:defRPr sz="2210" b="1"/>
            </a:lvl4pPr>
            <a:lvl5pPr marL="2551823" indent="0">
              <a:buNone/>
              <a:defRPr sz="2210" b="1"/>
            </a:lvl5pPr>
            <a:lvl6pPr marL="3189782" indent="0">
              <a:buNone/>
              <a:defRPr sz="2210" b="1"/>
            </a:lvl6pPr>
            <a:lvl7pPr marL="3827736" indent="0">
              <a:buNone/>
              <a:defRPr sz="2210" b="1"/>
            </a:lvl7pPr>
            <a:lvl8pPr marL="4465693" indent="0">
              <a:buNone/>
              <a:defRPr sz="2210" b="1"/>
            </a:lvl8pPr>
            <a:lvl9pPr marL="5103649" indent="0">
              <a:buNone/>
              <a:defRPr sz="2210" b="1"/>
            </a:lvl9pPr>
          </a:lstStyle>
          <a:p>
            <a:pPr lvl="0"/>
            <a:r>
              <a:rPr lang="en-US"/>
              <a:t>Click to edit Master text styles</a:t>
            </a:r>
          </a:p>
        </p:txBody>
      </p:sp>
      <p:sp>
        <p:nvSpPr>
          <p:cNvPr id="6" name="Content Placeholder 5"/>
          <p:cNvSpPr>
            <a:spLocks noGrp="1"/>
          </p:cNvSpPr>
          <p:nvPr>
            <p:ph sz="quarter" idx="4"/>
          </p:nvPr>
        </p:nvSpPr>
        <p:spPr>
          <a:xfrm>
            <a:off x="7896545" y="3189817"/>
            <a:ext cx="6871017" cy="5795222"/>
          </a:xfrm>
        </p:spPr>
        <p:txBody>
          <a:bodyPr/>
          <a:lstStyle>
            <a:lvl1pPr>
              <a:defRPr sz="3356"/>
            </a:lvl1pPr>
            <a:lvl2pPr>
              <a:defRPr sz="2782"/>
            </a:lvl2pPr>
            <a:lvl3pPr>
              <a:defRPr sz="2537"/>
            </a:lvl3pPr>
            <a:lvl4pPr>
              <a:defRPr sz="2210"/>
            </a:lvl4pPr>
            <a:lvl5pPr>
              <a:defRPr sz="2210"/>
            </a:lvl5pPr>
            <a:lvl6pPr>
              <a:defRPr sz="2210"/>
            </a:lvl6pPr>
            <a:lvl7pPr>
              <a:defRPr sz="2210"/>
            </a:lvl7pPr>
            <a:lvl8pPr>
              <a:defRPr sz="2210"/>
            </a:lvl8pPr>
            <a:lvl9pPr>
              <a:defRPr sz="221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C5DFA23-F346-4AE2-8F4D-0DA018DC9ECE}" type="datetimeFigureOut">
              <a:rPr lang="en-US" smtClean="0"/>
              <a:t>12/4/19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4103795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C5DFA23-F346-4AE2-8F4D-0DA018DC9ECE}" type="datetimeFigureOut">
              <a:rPr lang="en-US" smtClean="0"/>
              <a:t>12/4/19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1633281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5DFA23-F346-4AE2-8F4D-0DA018DC9ECE}" type="datetimeFigureOut">
              <a:rPr lang="en-US" smtClean="0"/>
              <a:t>12/4/19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1117514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4" y="400474"/>
            <a:ext cx="5114132" cy="1704340"/>
          </a:xfrm>
        </p:spPr>
        <p:txBody>
          <a:bodyPr anchor="b"/>
          <a:lstStyle>
            <a:lvl1pPr algn="l">
              <a:defRPr sz="2782" b="1"/>
            </a:lvl1pPr>
          </a:lstStyle>
          <a:p>
            <a:r>
              <a:rPr lang="en-US"/>
              <a:t>Click to edit Master title style</a:t>
            </a:r>
          </a:p>
        </p:txBody>
      </p:sp>
      <p:sp>
        <p:nvSpPr>
          <p:cNvPr id="3" name="Content Placeholder 2"/>
          <p:cNvSpPr>
            <a:spLocks noGrp="1"/>
          </p:cNvSpPr>
          <p:nvPr>
            <p:ph idx="1"/>
          </p:nvPr>
        </p:nvSpPr>
        <p:spPr>
          <a:xfrm>
            <a:off x="6077585" y="400477"/>
            <a:ext cx="8689976" cy="8584565"/>
          </a:xfrm>
        </p:spPr>
        <p:txBody>
          <a:bodyPr/>
          <a:lstStyle>
            <a:lvl1pPr>
              <a:defRPr sz="4501"/>
            </a:lvl1pPr>
            <a:lvl2pPr>
              <a:defRPr sz="3929"/>
            </a:lvl2pPr>
            <a:lvl3pPr>
              <a:defRPr sz="3356"/>
            </a:lvl3pPr>
            <a:lvl4pPr>
              <a:defRPr sz="2782"/>
            </a:lvl4pPr>
            <a:lvl5pPr>
              <a:defRPr sz="2782"/>
            </a:lvl5pPr>
            <a:lvl6pPr>
              <a:defRPr sz="2782"/>
            </a:lvl6pPr>
            <a:lvl7pPr>
              <a:defRPr sz="2782"/>
            </a:lvl7pPr>
            <a:lvl8pPr>
              <a:defRPr sz="2782"/>
            </a:lvl8pPr>
            <a:lvl9pPr>
              <a:defRPr sz="278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77244" y="2104815"/>
            <a:ext cx="5114132" cy="6880227"/>
          </a:xfrm>
        </p:spPr>
        <p:txBody>
          <a:bodyPr/>
          <a:lstStyle>
            <a:lvl1pPr marL="0" indent="0">
              <a:buNone/>
              <a:defRPr sz="1964"/>
            </a:lvl1pPr>
            <a:lvl2pPr marL="637956" indent="0">
              <a:buNone/>
              <a:defRPr sz="1637"/>
            </a:lvl2pPr>
            <a:lvl3pPr marL="1275912" indent="0">
              <a:buNone/>
              <a:defRPr sz="1392"/>
            </a:lvl3pPr>
            <a:lvl4pPr marL="1913868" indent="0">
              <a:buNone/>
              <a:defRPr sz="1228"/>
            </a:lvl4pPr>
            <a:lvl5pPr marL="2551823" indent="0">
              <a:buNone/>
              <a:defRPr sz="1228"/>
            </a:lvl5pPr>
            <a:lvl6pPr marL="3189782" indent="0">
              <a:buNone/>
              <a:defRPr sz="1228"/>
            </a:lvl6pPr>
            <a:lvl7pPr marL="3827736" indent="0">
              <a:buNone/>
              <a:defRPr sz="1228"/>
            </a:lvl7pPr>
            <a:lvl8pPr marL="4465693" indent="0">
              <a:buNone/>
              <a:defRPr sz="1228"/>
            </a:lvl8pPr>
            <a:lvl9pPr marL="5103649" indent="0">
              <a:buNone/>
              <a:defRPr sz="1228"/>
            </a:lvl9pPr>
          </a:lstStyle>
          <a:p>
            <a:pPr lvl="0"/>
            <a:r>
              <a:rPr lang="en-US"/>
              <a:t>Click to edit Master text styles</a:t>
            </a:r>
          </a:p>
        </p:txBody>
      </p:sp>
      <p:sp>
        <p:nvSpPr>
          <p:cNvPr id="5" name="Date Placeholder 4"/>
          <p:cNvSpPr>
            <a:spLocks noGrp="1"/>
          </p:cNvSpPr>
          <p:nvPr>
            <p:ph type="dt" sz="half" idx="10"/>
          </p:nvPr>
        </p:nvSpPr>
        <p:spPr/>
        <p:txBody>
          <a:bodyPr/>
          <a:lstStyle/>
          <a:p>
            <a:fld id="{1C5DFA23-F346-4AE2-8F4D-0DA018DC9ECE}" type="datetimeFigureOut">
              <a:rPr lang="en-US" smtClean="0"/>
              <a:t>12/4/19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136785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6890" y="7040881"/>
            <a:ext cx="9326880" cy="831215"/>
          </a:xfrm>
        </p:spPr>
        <p:txBody>
          <a:bodyPr anchor="b"/>
          <a:lstStyle>
            <a:lvl1pPr algn="l">
              <a:defRPr sz="2782" b="1"/>
            </a:lvl1pPr>
          </a:lstStyle>
          <a:p>
            <a:r>
              <a:rPr lang="en-US"/>
              <a:t>Click to edit Master title style</a:t>
            </a:r>
          </a:p>
        </p:txBody>
      </p:sp>
      <p:sp>
        <p:nvSpPr>
          <p:cNvPr id="3" name="Picture Placeholder 2"/>
          <p:cNvSpPr>
            <a:spLocks noGrp="1"/>
          </p:cNvSpPr>
          <p:nvPr>
            <p:ph type="pic" idx="1"/>
          </p:nvPr>
        </p:nvSpPr>
        <p:spPr>
          <a:xfrm>
            <a:off x="3046890" y="898738"/>
            <a:ext cx="9326880" cy="6035040"/>
          </a:xfrm>
        </p:spPr>
        <p:txBody>
          <a:bodyPr/>
          <a:lstStyle>
            <a:lvl1pPr marL="0" indent="0">
              <a:buNone/>
              <a:defRPr sz="4501"/>
            </a:lvl1pPr>
            <a:lvl2pPr marL="637956" indent="0">
              <a:buNone/>
              <a:defRPr sz="3929"/>
            </a:lvl2pPr>
            <a:lvl3pPr marL="1275912" indent="0">
              <a:buNone/>
              <a:defRPr sz="3356"/>
            </a:lvl3pPr>
            <a:lvl4pPr marL="1913868" indent="0">
              <a:buNone/>
              <a:defRPr sz="2782"/>
            </a:lvl4pPr>
            <a:lvl5pPr marL="2551823" indent="0">
              <a:buNone/>
              <a:defRPr sz="2782"/>
            </a:lvl5pPr>
            <a:lvl6pPr marL="3189782" indent="0">
              <a:buNone/>
              <a:defRPr sz="2782"/>
            </a:lvl6pPr>
            <a:lvl7pPr marL="3827736" indent="0">
              <a:buNone/>
              <a:defRPr sz="2782"/>
            </a:lvl7pPr>
            <a:lvl8pPr marL="4465693" indent="0">
              <a:buNone/>
              <a:defRPr sz="2782"/>
            </a:lvl8pPr>
            <a:lvl9pPr marL="5103649" indent="0">
              <a:buNone/>
              <a:defRPr sz="2782"/>
            </a:lvl9pPr>
          </a:lstStyle>
          <a:p>
            <a:endParaRPr lang="en-US"/>
          </a:p>
        </p:txBody>
      </p:sp>
      <p:sp>
        <p:nvSpPr>
          <p:cNvPr id="4" name="Text Placeholder 3"/>
          <p:cNvSpPr>
            <a:spLocks noGrp="1"/>
          </p:cNvSpPr>
          <p:nvPr>
            <p:ph type="body" sz="half" idx="2"/>
          </p:nvPr>
        </p:nvSpPr>
        <p:spPr>
          <a:xfrm>
            <a:off x="3046890" y="7872098"/>
            <a:ext cx="9326880" cy="1180465"/>
          </a:xfrm>
        </p:spPr>
        <p:txBody>
          <a:bodyPr/>
          <a:lstStyle>
            <a:lvl1pPr marL="0" indent="0">
              <a:buNone/>
              <a:defRPr sz="1964"/>
            </a:lvl1pPr>
            <a:lvl2pPr marL="637956" indent="0">
              <a:buNone/>
              <a:defRPr sz="1637"/>
            </a:lvl2pPr>
            <a:lvl3pPr marL="1275912" indent="0">
              <a:buNone/>
              <a:defRPr sz="1392"/>
            </a:lvl3pPr>
            <a:lvl4pPr marL="1913868" indent="0">
              <a:buNone/>
              <a:defRPr sz="1228"/>
            </a:lvl4pPr>
            <a:lvl5pPr marL="2551823" indent="0">
              <a:buNone/>
              <a:defRPr sz="1228"/>
            </a:lvl5pPr>
            <a:lvl6pPr marL="3189782" indent="0">
              <a:buNone/>
              <a:defRPr sz="1228"/>
            </a:lvl6pPr>
            <a:lvl7pPr marL="3827736" indent="0">
              <a:buNone/>
              <a:defRPr sz="1228"/>
            </a:lvl7pPr>
            <a:lvl8pPr marL="4465693" indent="0">
              <a:buNone/>
              <a:defRPr sz="1228"/>
            </a:lvl8pPr>
            <a:lvl9pPr marL="5103649" indent="0">
              <a:buNone/>
              <a:defRPr sz="1228"/>
            </a:lvl9pPr>
          </a:lstStyle>
          <a:p>
            <a:pPr lvl="0"/>
            <a:r>
              <a:rPr lang="en-US"/>
              <a:t>Click to edit Master text styles</a:t>
            </a:r>
          </a:p>
        </p:txBody>
      </p:sp>
      <p:sp>
        <p:nvSpPr>
          <p:cNvPr id="5" name="Date Placeholder 4"/>
          <p:cNvSpPr>
            <a:spLocks noGrp="1"/>
          </p:cNvSpPr>
          <p:nvPr>
            <p:ph type="dt" sz="half" idx="10"/>
          </p:nvPr>
        </p:nvSpPr>
        <p:spPr/>
        <p:txBody>
          <a:bodyPr/>
          <a:lstStyle/>
          <a:p>
            <a:fld id="{1C5DFA23-F346-4AE2-8F4D-0DA018DC9ECE}" type="datetimeFigureOut">
              <a:rPr lang="en-US" smtClean="0"/>
              <a:t>12/4/19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C888D1-E960-4DC5-89CD-877E38892F6A}" type="slidenum">
              <a:rPr lang="en-US" smtClean="0"/>
              <a:t>‹#›</a:t>
            </a:fld>
            <a:endParaRPr lang="en-US"/>
          </a:p>
        </p:txBody>
      </p:sp>
    </p:spTree>
    <p:extLst>
      <p:ext uri="{BB962C8B-B14F-4D97-AF65-F5344CB8AC3E}">
        <p14:creationId xmlns:p14="http://schemas.microsoft.com/office/powerpoint/2010/main" val="2357216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7240" y="402803"/>
            <a:ext cx="13990320" cy="1676399"/>
          </a:xfrm>
          <a:prstGeom prst="rect">
            <a:avLst/>
          </a:prstGeom>
        </p:spPr>
        <p:txBody>
          <a:bodyPr vert="horz" lIns="155894" tIns="77947" rIns="155894" bIns="77947" rtlCol="0" anchor="ctr">
            <a:normAutofit/>
          </a:bodyPr>
          <a:lstStyle/>
          <a:p>
            <a:r>
              <a:rPr lang="en-US"/>
              <a:t>Click to edit Master title style</a:t>
            </a:r>
          </a:p>
        </p:txBody>
      </p:sp>
      <p:sp>
        <p:nvSpPr>
          <p:cNvPr id="3" name="Text Placeholder 2"/>
          <p:cNvSpPr>
            <a:spLocks noGrp="1"/>
          </p:cNvSpPr>
          <p:nvPr>
            <p:ph type="body" idx="1"/>
          </p:nvPr>
        </p:nvSpPr>
        <p:spPr>
          <a:xfrm>
            <a:off x="777240" y="2346963"/>
            <a:ext cx="13990320" cy="6638079"/>
          </a:xfrm>
          <a:prstGeom prst="rect">
            <a:avLst/>
          </a:prstGeom>
        </p:spPr>
        <p:txBody>
          <a:bodyPr vert="horz" lIns="155894" tIns="77947" rIns="155894" bIns="7794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77241" y="9322649"/>
            <a:ext cx="3627120" cy="535516"/>
          </a:xfrm>
          <a:prstGeom prst="rect">
            <a:avLst/>
          </a:prstGeom>
        </p:spPr>
        <p:txBody>
          <a:bodyPr vert="horz" lIns="155894" tIns="77947" rIns="155894" bIns="77947" rtlCol="0" anchor="ctr"/>
          <a:lstStyle>
            <a:lvl1pPr algn="l">
              <a:defRPr sz="1637">
                <a:solidFill>
                  <a:schemeClr val="tx1">
                    <a:tint val="75000"/>
                  </a:schemeClr>
                </a:solidFill>
              </a:defRPr>
            </a:lvl1pPr>
          </a:lstStyle>
          <a:p>
            <a:fld id="{1C5DFA23-F346-4AE2-8F4D-0DA018DC9ECE}" type="datetimeFigureOut">
              <a:rPr lang="en-US" smtClean="0"/>
              <a:t>12/4/19</a:t>
            </a:fld>
            <a:endParaRPr lang="en-US"/>
          </a:p>
        </p:txBody>
      </p:sp>
      <p:sp>
        <p:nvSpPr>
          <p:cNvPr id="5" name="Footer Placeholder 4"/>
          <p:cNvSpPr>
            <a:spLocks noGrp="1"/>
          </p:cNvSpPr>
          <p:nvPr>
            <p:ph type="ftr" sz="quarter" idx="3"/>
          </p:nvPr>
        </p:nvSpPr>
        <p:spPr>
          <a:xfrm>
            <a:off x="5311140" y="9322649"/>
            <a:ext cx="4922520" cy="535516"/>
          </a:xfrm>
          <a:prstGeom prst="rect">
            <a:avLst/>
          </a:prstGeom>
        </p:spPr>
        <p:txBody>
          <a:bodyPr vert="horz" lIns="155894" tIns="77947" rIns="155894" bIns="77947" rtlCol="0" anchor="ctr"/>
          <a:lstStyle>
            <a:lvl1pPr algn="ctr">
              <a:defRPr sz="1637">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1140440" y="9322649"/>
            <a:ext cx="3627120" cy="535516"/>
          </a:xfrm>
          <a:prstGeom prst="rect">
            <a:avLst/>
          </a:prstGeom>
        </p:spPr>
        <p:txBody>
          <a:bodyPr vert="horz" lIns="155894" tIns="77947" rIns="155894" bIns="77947" rtlCol="0" anchor="ctr"/>
          <a:lstStyle>
            <a:lvl1pPr algn="r">
              <a:defRPr sz="1637">
                <a:solidFill>
                  <a:schemeClr val="tx1">
                    <a:tint val="75000"/>
                  </a:schemeClr>
                </a:solidFill>
              </a:defRPr>
            </a:lvl1pPr>
          </a:lstStyle>
          <a:p>
            <a:fld id="{ECC888D1-E960-4DC5-89CD-877E38892F6A}" type="slidenum">
              <a:rPr lang="en-US" smtClean="0"/>
              <a:t>‹#›</a:t>
            </a:fld>
            <a:endParaRPr lang="en-US"/>
          </a:p>
        </p:txBody>
      </p:sp>
    </p:spTree>
    <p:extLst>
      <p:ext uri="{BB962C8B-B14F-4D97-AF65-F5344CB8AC3E}">
        <p14:creationId xmlns:p14="http://schemas.microsoft.com/office/powerpoint/2010/main" val="844837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75912" rtl="0" eaLnBrk="1" latinLnBrk="0" hangingPunct="1">
        <a:spcBef>
          <a:spcPct val="0"/>
        </a:spcBef>
        <a:buNone/>
        <a:defRPr sz="6139" kern="1200">
          <a:solidFill>
            <a:schemeClr val="tx1"/>
          </a:solidFill>
          <a:latin typeface="+mj-lt"/>
          <a:ea typeface="+mj-ea"/>
          <a:cs typeface="+mj-cs"/>
        </a:defRPr>
      </a:lvl1pPr>
    </p:titleStyle>
    <p:bodyStyle>
      <a:lvl1pPr marL="478468" indent="-478468" algn="l" defTabSz="1275912" rtl="0" eaLnBrk="1" latinLnBrk="0" hangingPunct="1">
        <a:spcBef>
          <a:spcPct val="20000"/>
        </a:spcBef>
        <a:buFont typeface="Arial" pitchFamily="34" charset="0"/>
        <a:buChar char="•"/>
        <a:defRPr sz="4501" kern="1200">
          <a:solidFill>
            <a:schemeClr val="tx1"/>
          </a:solidFill>
          <a:latin typeface="+mn-lt"/>
          <a:ea typeface="+mn-ea"/>
          <a:cs typeface="+mn-cs"/>
        </a:defRPr>
      </a:lvl1pPr>
      <a:lvl2pPr marL="1036679" indent="-398723" algn="l" defTabSz="1275912" rtl="0" eaLnBrk="1" latinLnBrk="0" hangingPunct="1">
        <a:spcBef>
          <a:spcPct val="20000"/>
        </a:spcBef>
        <a:buFont typeface="Arial" pitchFamily="34" charset="0"/>
        <a:buChar char="–"/>
        <a:defRPr sz="3929" kern="1200">
          <a:solidFill>
            <a:schemeClr val="tx1"/>
          </a:solidFill>
          <a:latin typeface="+mn-lt"/>
          <a:ea typeface="+mn-ea"/>
          <a:cs typeface="+mn-cs"/>
        </a:defRPr>
      </a:lvl2pPr>
      <a:lvl3pPr marL="1594890" indent="-318979" algn="l" defTabSz="1275912" rtl="0" eaLnBrk="1" latinLnBrk="0" hangingPunct="1">
        <a:spcBef>
          <a:spcPct val="20000"/>
        </a:spcBef>
        <a:buFont typeface="Arial" pitchFamily="34" charset="0"/>
        <a:buChar char="•"/>
        <a:defRPr sz="3356" kern="1200">
          <a:solidFill>
            <a:schemeClr val="tx1"/>
          </a:solidFill>
          <a:latin typeface="+mn-lt"/>
          <a:ea typeface="+mn-ea"/>
          <a:cs typeface="+mn-cs"/>
        </a:defRPr>
      </a:lvl3pPr>
      <a:lvl4pPr marL="2232846" indent="-318979" algn="l" defTabSz="1275912" rtl="0" eaLnBrk="1" latinLnBrk="0" hangingPunct="1">
        <a:spcBef>
          <a:spcPct val="20000"/>
        </a:spcBef>
        <a:buFont typeface="Arial" pitchFamily="34" charset="0"/>
        <a:buChar char="–"/>
        <a:defRPr sz="2782" kern="1200">
          <a:solidFill>
            <a:schemeClr val="tx1"/>
          </a:solidFill>
          <a:latin typeface="+mn-lt"/>
          <a:ea typeface="+mn-ea"/>
          <a:cs typeface="+mn-cs"/>
        </a:defRPr>
      </a:lvl4pPr>
      <a:lvl5pPr marL="2870802" indent="-318979" algn="l" defTabSz="1275912" rtl="0" eaLnBrk="1" latinLnBrk="0" hangingPunct="1">
        <a:spcBef>
          <a:spcPct val="20000"/>
        </a:spcBef>
        <a:buFont typeface="Arial" pitchFamily="34" charset="0"/>
        <a:buChar char="»"/>
        <a:defRPr sz="2782" kern="1200">
          <a:solidFill>
            <a:schemeClr val="tx1"/>
          </a:solidFill>
          <a:latin typeface="+mn-lt"/>
          <a:ea typeface="+mn-ea"/>
          <a:cs typeface="+mn-cs"/>
        </a:defRPr>
      </a:lvl5pPr>
      <a:lvl6pPr marL="3508758" indent="-318979" algn="l" defTabSz="1275912" rtl="0" eaLnBrk="1" latinLnBrk="0" hangingPunct="1">
        <a:spcBef>
          <a:spcPct val="20000"/>
        </a:spcBef>
        <a:buFont typeface="Arial" pitchFamily="34" charset="0"/>
        <a:buChar char="•"/>
        <a:defRPr sz="2782" kern="1200">
          <a:solidFill>
            <a:schemeClr val="tx1"/>
          </a:solidFill>
          <a:latin typeface="+mn-lt"/>
          <a:ea typeface="+mn-ea"/>
          <a:cs typeface="+mn-cs"/>
        </a:defRPr>
      </a:lvl6pPr>
      <a:lvl7pPr marL="4146714" indent="-318979" algn="l" defTabSz="1275912" rtl="0" eaLnBrk="1" latinLnBrk="0" hangingPunct="1">
        <a:spcBef>
          <a:spcPct val="20000"/>
        </a:spcBef>
        <a:buFont typeface="Arial" pitchFamily="34" charset="0"/>
        <a:buChar char="•"/>
        <a:defRPr sz="2782" kern="1200">
          <a:solidFill>
            <a:schemeClr val="tx1"/>
          </a:solidFill>
          <a:latin typeface="+mn-lt"/>
          <a:ea typeface="+mn-ea"/>
          <a:cs typeface="+mn-cs"/>
        </a:defRPr>
      </a:lvl7pPr>
      <a:lvl8pPr marL="4784670" indent="-318979" algn="l" defTabSz="1275912" rtl="0" eaLnBrk="1" latinLnBrk="0" hangingPunct="1">
        <a:spcBef>
          <a:spcPct val="20000"/>
        </a:spcBef>
        <a:buFont typeface="Arial" pitchFamily="34" charset="0"/>
        <a:buChar char="•"/>
        <a:defRPr sz="2782" kern="1200">
          <a:solidFill>
            <a:schemeClr val="tx1"/>
          </a:solidFill>
          <a:latin typeface="+mn-lt"/>
          <a:ea typeface="+mn-ea"/>
          <a:cs typeface="+mn-cs"/>
        </a:defRPr>
      </a:lvl8pPr>
      <a:lvl9pPr marL="5422628" indent="-318979" algn="l" defTabSz="1275912" rtl="0" eaLnBrk="1" latinLnBrk="0" hangingPunct="1">
        <a:spcBef>
          <a:spcPct val="20000"/>
        </a:spcBef>
        <a:buFont typeface="Arial" pitchFamily="34" charset="0"/>
        <a:buChar char="•"/>
        <a:defRPr sz="2782" kern="1200">
          <a:solidFill>
            <a:schemeClr val="tx1"/>
          </a:solidFill>
          <a:latin typeface="+mn-lt"/>
          <a:ea typeface="+mn-ea"/>
          <a:cs typeface="+mn-cs"/>
        </a:defRPr>
      </a:lvl9pPr>
    </p:bodyStyle>
    <p:otherStyle>
      <a:defPPr>
        <a:defRPr lang="en-US"/>
      </a:defPPr>
      <a:lvl1pPr marL="0" algn="l" defTabSz="1275912" rtl="0" eaLnBrk="1" latinLnBrk="0" hangingPunct="1">
        <a:defRPr sz="2537" kern="1200">
          <a:solidFill>
            <a:schemeClr val="tx1"/>
          </a:solidFill>
          <a:latin typeface="+mn-lt"/>
          <a:ea typeface="+mn-ea"/>
          <a:cs typeface="+mn-cs"/>
        </a:defRPr>
      </a:lvl1pPr>
      <a:lvl2pPr marL="637956" algn="l" defTabSz="1275912" rtl="0" eaLnBrk="1" latinLnBrk="0" hangingPunct="1">
        <a:defRPr sz="2537" kern="1200">
          <a:solidFill>
            <a:schemeClr val="tx1"/>
          </a:solidFill>
          <a:latin typeface="+mn-lt"/>
          <a:ea typeface="+mn-ea"/>
          <a:cs typeface="+mn-cs"/>
        </a:defRPr>
      </a:lvl2pPr>
      <a:lvl3pPr marL="1275912" algn="l" defTabSz="1275912" rtl="0" eaLnBrk="1" latinLnBrk="0" hangingPunct="1">
        <a:defRPr sz="2537" kern="1200">
          <a:solidFill>
            <a:schemeClr val="tx1"/>
          </a:solidFill>
          <a:latin typeface="+mn-lt"/>
          <a:ea typeface="+mn-ea"/>
          <a:cs typeface="+mn-cs"/>
        </a:defRPr>
      </a:lvl3pPr>
      <a:lvl4pPr marL="1913868" algn="l" defTabSz="1275912" rtl="0" eaLnBrk="1" latinLnBrk="0" hangingPunct="1">
        <a:defRPr sz="2537" kern="1200">
          <a:solidFill>
            <a:schemeClr val="tx1"/>
          </a:solidFill>
          <a:latin typeface="+mn-lt"/>
          <a:ea typeface="+mn-ea"/>
          <a:cs typeface="+mn-cs"/>
        </a:defRPr>
      </a:lvl4pPr>
      <a:lvl5pPr marL="2551823" algn="l" defTabSz="1275912" rtl="0" eaLnBrk="1" latinLnBrk="0" hangingPunct="1">
        <a:defRPr sz="2537" kern="1200">
          <a:solidFill>
            <a:schemeClr val="tx1"/>
          </a:solidFill>
          <a:latin typeface="+mn-lt"/>
          <a:ea typeface="+mn-ea"/>
          <a:cs typeface="+mn-cs"/>
        </a:defRPr>
      </a:lvl5pPr>
      <a:lvl6pPr marL="3189782" algn="l" defTabSz="1275912" rtl="0" eaLnBrk="1" latinLnBrk="0" hangingPunct="1">
        <a:defRPr sz="2537" kern="1200">
          <a:solidFill>
            <a:schemeClr val="tx1"/>
          </a:solidFill>
          <a:latin typeface="+mn-lt"/>
          <a:ea typeface="+mn-ea"/>
          <a:cs typeface="+mn-cs"/>
        </a:defRPr>
      </a:lvl6pPr>
      <a:lvl7pPr marL="3827736" algn="l" defTabSz="1275912" rtl="0" eaLnBrk="1" latinLnBrk="0" hangingPunct="1">
        <a:defRPr sz="2537" kern="1200">
          <a:solidFill>
            <a:schemeClr val="tx1"/>
          </a:solidFill>
          <a:latin typeface="+mn-lt"/>
          <a:ea typeface="+mn-ea"/>
          <a:cs typeface="+mn-cs"/>
        </a:defRPr>
      </a:lvl7pPr>
      <a:lvl8pPr marL="4465693" algn="l" defTabSz="1275912" rtl="0" eaLnBrk="1" latinLnBrk="0" hangingPunct="1">
        <a:defRPr sz="2537" kern="1200">
          <a:solidFill>
            <a:schemeClr val="tx1"/>
          </a:solidFill>
          <a:latin typeface="+mn-lt"/>
          <a:ea typeface="+mn-ea"/>
          <a:cs typeface="+mn-cs"/>
        </a:defRPr>
      </a:lvl8pPr>
      <a:lvl9pPr marL="5103649" algn="l" defTabSz="1275912" rtl="0" eaLnBrk="1" latinLnBrk="0" hangingPunct="1">
        <a:defRPr sz="253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microsoft.com/office/2007/relationships/hdphoto" Target="../media/hdphoto5.wdp"/><Relationship Id="rId18" Type="http://schemas.openxmlformats.org/officeDocument/2006/relationships/image" Target="../media/image7.png"/><Relationship Id="rId3" Type="http://schemas.openxmlformats.org/officeDocument/2006/relationships/image" Target="../media/image1.png"/><Relationship Id="rId21" Type="http://schemas.openxmlformats.org/officeDocument/2006/relationships/chart" Target="../charts/chart2.xml"/><Relationship Id="rId7" Type="http://schemas.openxmlformats.org/officeDocument/2006/relationships/chart" Target="../charts/chart1.xml"/><Relationship Id="rId12" Type="http://schemas.microsoft.com/office/2007/relationships/hdphoto" Target="../media/hdphoto4.wdp"/><Relationship Id="rId17" Type="http://schemas.microsoft.com/office/2007/relationships/hdphoto" Target="../media/hdphoto8.wdp"/><Relationship Id="rId2" Type="http://schemas.openxmlformats.org/officeDocument/2006/relationships/notesSlide" Target="../notesSlides/notesSlide1.xml"/><Relationship Id="rId16" Type="http://schemas.microsoft.com/office/2007/relationships/hdphoto" Target="../media/hdphoto7.wdp"/><Relationship Id="rId20" Type="http://schemas.openxmlformats.org/officeDocument/2006/relationships/image" Target="../media/image9.emf"/><Relationship Id="rId1" Type="http://schemas.openxmlformats.org/officeDocument/2006/relationships/slideLayout" Target="../slideLayouts/slideLayout7.xml"/><Relationship Id="rId6" Type="http://schemas.openxmlformats.org/officeDocument/2006/relationships/image" Target="../media/image3.jpg"/><Relationship Id="rId11" Type="http://schemas.microsoft.com/office/2007/relationships/hdphoto" Target="../media/hdphoto3.wdp"/><Relationship Id="rId5" Type="http://schemas.microsoft.com/office/2007/relationships/hdphoto" Target="../media/hdphoto1.wdp"/><Relationship Id="rId15" Type="http://schemas.openxmlformats.org/officeDocument/2006/relationships/image" Target="../media/image6.png"/><Relationship Id="rId10" Type="http://schemas.openxmlformats.org/officeDocument/2006/relationships/image" Target="../media/image5.png"/><Relationship Id="rId19" Type="http://schemas.openxmlformats.org/officeDocument/2006/relationships/image" Target="../media/image8.png"/><Relationship Id="rId4" Type="http://schemas.openxmlformats.org/officeDocument/2006/relationships/image" Target="../media/image2.png"/><Relationship Id="rId9" Type="http://schemas.microsoft.com/office/2007/relationships/hdphoto" Target="../media/hdphoto2.wdp"/><Relationship Id="rId14" Type="http://schemas.microsoft.com/office/2007/relationships/hdphoto" Target="../media/hdphoto6.wdp"/><Relationship Id="rId22" Type="http://schemas.openxmlformats.org/officeDocument/2006/relationships/chart" Target="../charts/chart3.xml"/></Relationships>
</file>

<file path=ppt/slides/_rels/slide2.xml.rels><?xml version="1.0" encoding="UTF-8" standalone="yes"?>
<Relationships xmlns="http://schemas.openxmlformats.org/package/2006/relationships"><Relationship Id="rId13" Type="http://schemas.openxmlformats.org/officeDocument/2006/relationships/image" Target="../media/image19.png"/><Relationship Id="rId18" Type="http://schemas.openxmlformats.org/officeDocument/2006/relationships/image" Target="../media/image22.png"/><Relationship Id="rId26" Type="http://schemas.microsoft.com/office/2007/relationships/hdphoto" Target="../media/hdphoto16.wdp"/><Relationship Id="rId3" Type="http://schemas.openxmlformats.org/officeDocument/2006/relationships/image" Target="../media/image10.emf"/><Relationship Id="rId21" Type="http://schemas.microsoft.com/office/2007/relationships/hdphoto" Target="../media/hdphoto11.wdp"/><Relationship Id="rId34" Type="http://schemas.microsoft.com/office/2007/relationships/hdphoto" Target="../media/hdphoto23.wdp"/><Relationship Id="rId7" Type="http://schemas.openxmlformats.org/officeDocument/2006/relationships/image" Target="../media/image13.emf"/><Relationship Id="rId12" Type="http://schemas.openxmlformats.org/officeDocument/2006/relationships/image" Target="../media/image18.png"/><Relationship Id="rId17" Type="http://schemas.openxmlformats.org/officeDocument/2006/relationships/chart" Target="../charts/chart4.xml"/><Relationship Id="rId25" Type="http://schemas.microsoft.com/office/2007/relationships/hdphoto" Target="../media/hdphoto15.wdp"/><Relationship Id="rId33" Type="http://schemas.microsoft.com/office/2007/relationships/hdphoto" Target="../media/hdphoto22.wdp"/><Relationship Id="rId2" Type="http://schemas.openxmlformats.org/officeDocument/2006/relationships/notesSlide" Target="../notesSlides/notesSlide2.xml"/><Relationship Id="rId16" Type="http://schemas.microsoft.com/office/2007/relationships/hdphoto" Target="../media/hdphoto9.wdp"/><Relationship Id="rId20" Type="http://schemas.microsoft.com/office/2007/relationships/hdphoto" Target="../media/hdphoto10.wdp"/><Relationship Id="rId29" Type="http://schemas.microsoft.com/office/2007/relationships/hdphoto" Target="../media/hdphoto18.wdp"/><Relationship Id="rId1" Type="http://schemas.openxmlformats.org/officeDocument/2006/relationships/slideLayout" Target="../slideLayouts/slideLayout7.xml"/><Relationship Id="rId6" Type="http://schemas.openxmlformats.org/officeDocument/2006/relationships/image" Target="../media/image12.emf"/><Relationship Id="rId11" Type="http://schemas.openxmlformats.org/officeDocument/2006/relationships/image" Target="../media/image17.emf"/><Relationship Id="rId24" Type="http://schemas.microsoft.com/office/2007/relationships/hdphoto" Target="../media/hdphoto14.wdp"/><Relationship Id="rId32" Type="http://schemas.microsoft.com/office/2007/relationships/hdphoto" Target="../media/hdphoto21.wdp"/><Relationship Id="rId5" Type="http://schemas.openxmlformats.org/officeDocument/2006/relationships/image" Target="../media/image11.emf"/><Relationship Id="rId15" Type="http://schemas.openxmlformats.org/officeDocument/2006/relationships/image" Target="../media/image21.png"/><Relationship Id="rId23" Type="http://schemas.microsoft.com/office/2007/relationships/hdphoto" Target="../media/hdphoto13.wdp"/><Relationship Id="rId28" Type="http://schemas.microsoft.com/office/2007/relationships/hdphoto" Target="../media/hdphoto17.wdp"/><Relationship Id="rId36" Type="http://schemas.openxmlformats.org/officeDocument/2006/relationships/image" Target="../media/image26.emf"/><Relationship Id="rId10" Type="http://schemas.openxmlformats.org/officeDocument/2006/relationships/image" Target="../media/image16.png"/><Relationship Id="rId19" Type="http://schemas.openxmlformats.org/officeDocument/2006/relationships/image" Target="../media/image23.png"/><Relationship Id="rId31" Type="http://schemas.microsoft.com/office/2007/relationships/hdphoto" Target="../media/hdphoto20.wdp"/><Relationship Id="rId4" Type="http://schemas.openxmlformats.org/officeDocument/2006/relationships/image" Target="../media/image4.png"/><Relationship Id="rId9" Type="http://schemas.openxmlformats.org/officeDocument/2006/relationships/image" Target="../media/image15.png"/><Relationship Id="rId14" Type="http://schemas.openxmlformats.org/officeDocument/2006/relationships/image" Target="../media/image20.emf"/><Relationship Id="rId22" Type="http://schemas.microsoft.com/office/2007/relationships/hdphoto" Target="../media/hdphoto12.wdp"/><Relationship Id="rId27" Type="http://schemas.openxmlformats.org/officeDocument/2006/relationships/image" Target="../media/image24.png"/><Relationship Id="rId30" Type="http://schemas.microsoft.com/office/2007/relationships/hdphoto" Target="../media/hdphoto19.wdp"/><Relationship Id="rId35" Type="http://schemas.openxmlformats.org/officeDocument/2006/relationships/image" Target="../media/image25.emf"/><Relationship Id="rId8"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Rectangle 115">
            <a:extLst>
              <a:ext uri="{FF2B5EF4-FFF2-40B4-BE49-F238E27FC236}">
                <a16:creationId xmlns:a16="http://schemas.microsoft.com/office/drawing/2014/main" id="{1F8E6D2B-77C0-F94A-81A1-5DB2F9B8853C}"/>
              </a:ext>
            </a:extLst>
          </p:cNvPr>
          <p:cNvSpPr/>
          <p:nvPr/>
        </p:nvSpPr>
        <p:spPr>
          <a:xfrm>
            <a:off x="7761145" y="-302894"/>
            <a:ext cx="7795230" cy="10680677"/>
          </a:xfrm>
          <a:prstGeom prst="rect">
            <a:avLst/>
          </a:prstGeom>
          <a:solidFill>
            <a:schemeClr val="accent3">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2" dirty="0"/>
          </a:p>
        </p:txBody>
      </p:sp>
      <p:grpSp>
        <p:nvGrpSpPr>
          <p:cNvPr id="126" name="Group 125">
            <a:extLst>
              <a:ext uri="{FF2B5EF4-FFF2-40B4-BE49-F238E27FC236}">
                <a16:creationId xmlns:a16="http://schemas.microsoft.com/office/drawing/2014/main" id="{FE2AA982-2915-4E43-A1B0-21EC672CDD8A}"/>
              </a:ext>
            </a:extLst>
          </p:cNvPr>
          <p:cNvGrpSpPr/>
          <p:nvPr/>
        </p:nvGrpSpPr>
        <p:grpSpPr>
          <a:xfrm>
            <a:off x="13333077" y="7357701"/>
            <a:ext cx="2093613" cy="2163003"/>
            <a:chOff x="-287827" y="-897622"/>
            <a:chExt cx="1542215" cy="1570412"/>
          </a:xfrm>
        </p:grpSpPr>
        <p:sp>
          <p:nvSpPr>
            <p:cNvPr id="127" name="Rectangle 8">
              <a:extLst>
                <a:ext uri="{FF2B5EF4-FFF2-40B4-BE49-F238E27FC236}">
                  <a16:creationId xmlns:a16="http://schemas.microsoft.com/office/drawing/2014/main" id="{6475C36D-0EE1-6245-B29C-9FEE6B35705E}"/>
                </a:ext>
              </a:extLst>
            </p:cNvPr>
            <p:cNvSpPr/>
            <p:nvPr/>
          </p:nvSpPr>
          <p:spPr>
            <a:xfrm flipV="1">
              <a:off x="-45211" y="-257436"/>
              <a:ext cx="1068652" cy="908641"/>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2" dirty="0"/>
            </a:p>
          </p:txBody>
        </p:sp>
        <p:pic>
          <p:nvPicPr>
            <p:cNvPr id="128" name="Picture 127">
              <a:extLst>
                <a:ext uri="{FF2B5EF4-FFF2-40B4-BE49-F238E27FC236}">
                  <a16:creationId xmlns:a16="http://schemas.microsoft.com/office/drawing/2014/main" id="{D34EEE6B-226B-E141-BF0E-452D8B2D45CC}"/>
                </a:ext>
              </a:extLst>
            </p:cNvPr>
            <p:cNvPicPr>
              <a:picLocks/>
            </p:cNvPicPr>
            <p:nvPr/>
          </p:nvPicPr>
          <p:blipFill>
            <a:blip r:embed="rId3" cstate="print">
              <a:duotone>
                <a:srgbClr val="EEECE1">
                  <a:shade val="45000"/>
                  <a:satMod val="135000"/>
                </a:srgbClr>
                <a:prstClr val="white"/>
              </a:duotone>
              <a:extLst>
                <a:ext uri="{28A0092B-C50C-407E-A947-70E740481C1C}">
                  <a14:useLocalDpi xmlns:a14="http://schemas.microsoft.com/office/drawing/2010/main"/>
                </a:ext>
              </a:extLst>
            </a:blip>
            <a:stretch>
              <a:fillRect/>
            </a:stretch>
          </p:blipFill>
          <p:spPr>
            <a:xfrm>
              <a:off x="-287827" y="-897622"/>
              <a:ext cx="1542215" cy="1570412"/>
            </a:xfrm>
            <a:prstGeom prst="rect">
              <a:avLst/>
            </a:prstGeom>
            <a:ln>
              <a:noFill/>
            </a:ln>
          </p:spPr>
        </p:pic>
      </p:grpSp>
      <p:sp>
        <p:nvSpPr>
          <p:cNvPr id="94" name="Rectangle 93">
            <a:extLst>
              <a:ext uri="{FF2B5EF4-FFF2-40B4-BE49-F238E27FC236}">
                <a16:creationId xmlns:a16="http://schemas.microsoft.com/office/drawing/2014/main" id="{E16FF709-B432-A14F-B678-87817F475215}"/>
              </a:ext>
            </a:extLst>
          </p:cNvPr>
          <p:cNvSpPr/>
          <p:nvPr/>
        </p:nvSpPr>
        <p:spPr>
          <a:xfrm>
            <a:off x="-224343" y="-63726"/>
            <a:ext cx="8016407" cy="5037112"/>
          </a:xfrm>
          <a:prstGeom prst="rect">
            <a:avLst/>
          </a:prstGeom>
          <a:solidFill>
            <a:schemeClr val="accent3">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2"/>
          </a:p>
        </p:txBody>
      </p:sp>
      <p:pic>
        <p:nvPicPr>
          <p:cNvPr id="63" name="Picture 62">
            <a:extLst>
              <a:ext uri="{FF2B5EF4-FFF2-40B4-BE49-F238E27FC236}">
                <a16:creationId xmlns:a16="http://schemas.microsoft.com/office/drawing/2014/main" id="{D581AC85-1C8A-CF46-9DFA-78B479F574A6}"/>
              </a:ext>
            </a:extLst>
          </p:cNvPr>
          <p:cNvPicPr>
            <a:picLocks noChangeAspect="1"/>
          </p:cNvPicPr>
          <p:nvPr/>
        </p:nvPicPr>
        <p:blipFill rotWithShape="1">
          <a:blip r:embed="rId4">
            <a:alphaModFix amt="40000"/>
            <a:extLst>
              <a:ext uri="{BEBA8EAE-BF5A-486C-A8C5-ECC9F3942E4B}">
                <a14:imgProps xmlns:a14="http://schemas.microsoft.com/office/drawing/2010/main">
                  <a14:imgLayer r:embed="rId5">
                    <a14:imgEffect>
                      <a14:backgroundRemoval t="3191" b="97074" l="2214" r="97786">
                        <a14:foregroundMark x1="62731" y1="3723" x2="56089" y2="5319"/>
                        <a14:foregroundMark x1="56089" y1="5319" x2="34317" y2="22074"/>
                        <a14:foregroundMark x1="8856" y1="43883" x2="5166" y2="47606"/>
                        <a14:foregroundMark x1="5166" y1="47606" x2="6642" y2="65957"/>
                        <a14:foregroundMark x1="85978" y1="48670" x2="92251" y2="51596"/>
                        <a14:foregroundMark x1="92251" y1="51596" x2="93727" y2="62500"/>
                        <a14:foregroundMark x1="93727" y1="62500" x2="92989" y2="68351"/>
                        <a14:foregroundMark x1="92989" y1="68351" x2="88192" y2="77926"/>
                        <a14:foregroundMark x1="88192" y1="77926" x2="79336" y2="86170"/>
                        <a14:foregroundMark x1="79336" y1="86170" x2="64576" y2="92819"/>
                        <a14:foregroundMark x1="64576" y1="92819" x2="56827" y2="94149"/>
                        <a14:foregroundMark x1="56827" y1="94149" x2="40959" y2="92553"/>
                        <a14:foregroundMark x1="40959" y1="92553" x2="29520" y2="88564"/>
                        <a14:foregroundMark x1="29520" y1="88564" x2="25461" y2="83245"/>
                        <a14:foregroundMark x1="25461" y1="83245" x2="19926" y2="79787"/>
                        <a14:foregroundMark x1="72325" y1="59840" x2="91144" y2="52394"/>
                        <a14:foregroundMark x1="91144" y1="52394" x2="94465" y2="56915"/>
                        <a14:foregroundMark x1="94465" y1="56915" x2="96679" y2="66223"/>
                        <a14:foregroundMark x1="96679" y1="66223" x2="96679" y2="66223"/>
                        <a14:foregroundMark x1="44280" y1="91489" x2="47601" y2="96011"/>
                        <a14:foregroundMark x1="47601" y1="96011" x2="53506" y2="97340"/>
                        <a14:foregroundMark x1="53506" y1="97340" x2="55720" y2="97340"/>
                        <a14:foregroundMark x1="61993" y1="3191" x2="33210" y2="13564"/>
                        <a14:foregroundMark x1="33210" y1="13564" x2="30627" y2="15426"/>
                        <a14:foregroundMark x1="48708" y1="7447" x2="42435" y2="9043"/>
                        <a14:foregroundMark x1="42435" y1="9043" x2="34317" y2="13564"/>
                        <a14:foregroundMark x1="45018" y1="7979" x2="33948" y2="13298"/>
                        <a14:foregroundMark x1="33948" y1="13298" x2="33948" y2="13298"/>
                        <a14:foregroundMark x1="19188" y1="26330" x2="7749" y2="38830"/>
                        <a14:foregroundMark x1="7749" y1="38830" x2="2214" y2="57181"/>
                        <a14:foregroundMark x1="2214" y1="57181" x2="3321" y2="68351"/>
                        <a14:foregroundMark x1="57565" y1="10106" x2="57934" y2="19415"/>
                        <a14:foregroundMark x1="57934" y1="19415" x2="66790" y2="29521"/>
                        <a14:foregroundMark x1="64576" y1="29521" x2="70111" y2="33511"/>
                        <a14:foregroundMark x1="70111" y1="33511" x2="81919" y2="38298"/>
                        <a14:foregroundMark x1="81550" y1="39096" x2="87454" y2="42021"/>
                        <a14:foregroundMark x1="87454" y1="42021" x2="93727" y2="50000"/>
                        <a14:foregroundMark x1="93727" y1="50000" x2="95572" y2="54255"/>
                        <a14:foregroundMark x1="89668" y1="45745" x2="93727" y2="49202"/>
                        <a14:foregroundMark x1="93727" y1="49202" x2="94834" y2="51064"/>
                        <a14:foregroundMark x1="91513" y1="46809" x2="95572" y2="50798"/>
                        <a14:foregroundMark x1="95572" y1="50798" x2="95941" y2="51330"/>
                        <a14:foregroundMark x1="95572" y1="54255" x2="97786" y2="57181"/>
                        <a14:foregroundMark x1="31365" y1="19681" x2="11439" y2="34043"/>
                        <a14:foregroundMark x1="11439" y1="34043" x2="14391" y2="30319"/>
                        <a14:foregroundMark x1="12177" y1="31649" x2="2583" y2="54521"/>
                        <a14:foregroundMark x1="2583" y1="54521" x2="2583" y2="54787"/>
                      </a14:backgroundRemoval>
                    </a14:imgEffect>
                  </a14:imgLayer>
                </a14:imgProps>
              </a:ext>
              <a:ext uri="{28A0092B-C50C-407E-A947-70E740481C1C}">
                <a14:useLocalDpi xmlns:a14="http://schemas.microsoft.com/office/drawing/2010/main"/>
              </a:ext>
            </a:extLst>
          </a:blip>
          <a:srcRect/>
          <a:stretch/>
        </p:blipFill>
        <p:spPr>
          <a:xfrm>
            <a:off x="651003" y="3625526"/>
            <a:ext cx="910959" cy="1265050"/>
          </a:xfrm>
          <a:prstGeom prst="rect">
            <a:avLst/>
          </a:prstGeom>
        </p:spPr>
      </p:pic>
      <p:grpSp>
        <p:nvGrpSpPr>
          <p:cNvPr id="14" name="Group 13">
            <a:extLst>
              <a:ext uri="{FF2B5EF4-FFF2-40B4-BE49-F238E27FC236}">
                <a16:creationId xmlns:a16="http://schemas.microsoft.com/office/drawing/2014/main" id="{65136793-260B-E84A-9929-CDDA03573CD9}"/>
              </a:ext>
            </a:extLst>
          </p:cNvPr>
          <p:cNvGrpSpPr/>
          <p:nvPr/>
        </p:nvGrpSpPr>
        <p:grpSpPr>
          <a:xfrm>
            <a:off x="8196368" y="8852215"/>
            <a:ext cx="2184890" cy="1021833"/>
            <a:chOff x="6474686" y="7960236"/>
            <a:chExt cx="1984197" cy="927974"/>
          </a:xfrm>
        </p:grpSpPr>
        <p:sp>
          <p:nvSpPr>
            <p:cNvPr id="7" name="Teardrop 6">
              <a:extLst>
                <a:ext uri="{FF2B5EF4-FFF2-40B4-BE49-F238E27FC236}">
                  <a16:creationId xmlns:a16="http://schemas.microsoft.com/office/drawing/2014/main" id="{15AB333C-97F0-094E-934B-A97D3F725A63}"/>
                </a:ext>
              </a:extLst>
            </p:cNvPr>
            <p:cNvSpPr/>
            <p:nvPr/>
          </p:nvSpPr>
          <p:spPr>
            <a:xfrm rot="2489974">
              <a:off x="6474686" y="7960236"/>
              <a:ext cx="934715" cy="92797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2" dirty="0">
                <a:solidFill>
                  <a:schemeClr val="tx2">
                    <a:lumMod val="60000"/>
                    <a:lumOff val="40000"/>
                  </a:schemeClr>
                </a:solidFill>
              </a:endParaRPr>
            </a:p>
          </p:txBody>
        </p:sp>
        <p:sp>
          <p:nvSpPr>
            <p:cNvPr id="13" name="Teardrop 12">
              <a:extLst>
                <a:ext uri="{FF2B5EF4-FFF2-40B4-BE49-F238E27FC236}">
                  <a16:creationId xmlns:a16="http://schemas.microsoft.com/office/drawing/2014/main" id="{7867B350-DCF8-A044-8BC1-35ECE2B29CBD}"/>
                </a:ext>
              </a:extLst>
            </p:cNvPr>
            <p:cNvSpPr/>
            <p:nvPr/>
          </p:nvSpPr>
          <p:spPr>
            <a:xfrm rot="13380682">
              <a:off x="7730149" y="8031331"/>
              <a:ext cx="728734" cy="697789"/>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2" dirty="0"/>
            </a:p>
          </p:txBody>
        </p:sp>
      </p:grpSp>
      <p:pic>
        <p:nvPicPr>
          <p:cNvPr id="10" name="Picture 9">
            <a:extLst>
              <a:ext uri="{FF2B5EF4-FFF2-40B4-BE49-F238E27FC236}">
                <a16:creationId xmlns:a16="http://schemas.microsoft.com/office/drawing/2014/main" id="{A21096F1-2622-AD4E-9A7C-0ABF6592FD19}"/>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55057" y="9020476"/>
            <a:ext cx="1460925" cy="865286"/>
          </a:xfrm>
          <a:prstGeom prst="rect">
            <a:avLst/>
          </a:prstGeom>
        </p:spPr>
      </p:pic>
      <p:graphicFrame>
        <p:nvGraphicFramePr>
          <p:cNvPr id="12" name="Chart 11">
            <a:extLst>
              <a:ext uri="{FF2B5EF4-FFF2-40B4-BE49-F238E27FC236}">
                <a16:creationId xmlns:a16="http://schemas.microsoft.com/office/drawing/2014/main" id="{D6B9DFEB-5FDA-0D4E-BA2D-BEF62BEBE3F8}"/>
              </a:ext>
            </a:extLst>
          </p:cNvPr>
          <p:cNvGraphicFramePr/>
          <p:nvPr>
            <p:extLst>
              <p:ext uri="{D42A27DB-BD31-4B8C-83A1-F6EECF244321}">
                <p14:modId xmlns:p14="http://schemas.microsoft.com/office/powerpoint/2010/main" val="1548428882"/>
              </p:ext>
            </p:extLst>
          </p:nvPr>
        </p:nvGraphicFramePr>
        <p:xfrm>
          <a:off x="7894303" y="6106128"/>
          <a:ext cx="3777013" cy="1784895"/>
        </p:xfrm>
        <a:graphic>
          <a:graphicData uri="http://schemas.openxmlformats.org/drawingml/2006/chart">
            <c:chart xmlns:c="http://schemas.openxmlformats.org/drawingml/2006/chart" xmlns:r="http://schemas.openxmlformats.org/officeDocument/2006/relationships" r:id="rId7"/>
          </a:graphicData>
        </a:graphic>
      </p:graphicFrame>
      <p:pic>
        <p:nvPicPr>
          <p:cNvPr id="133" name="Picture 132">
            <a:extLst>
              <a:ext uri="{FF2B5EF4-FFF2-40B4-BE49-F238E27FC236}">
                <a16:creationId xmlns:a16="http://schemas.microsoft.com/office/drawing/2014/main" id="{54D49A40-692D-6A43-9BB4-B8FD9303E096}"/>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8072073" y="363095"/>
            <a:ext cx="1663971" cy="540250"/>
          </a:xfrm>
          <a:prstGeom prst="rect">
            <a:avLst/>
          </a:prstGeom>
        </p:spPr>
      </p:pic>
      <p:graphicFrame>
        <p:nvGraphicFramePr>
          <p:cNvPr id="149" name="Table 148">
            <a:extLst>
              <a:ext uri="{FF2B5EF4-FFF2-40B4-BE49-F238E27FC236}">
                <a16:creationId xmlns:a16="http://schemas.microsoft.com/office/drawing/2014/main" id="{5C41963F-BB0A-E141-A964-F459ED8F949E}"/>
              </a:ext>
            </a:extLst>
          </p:cNvPr>
          <p:cNvGraphicFramePr>
            <a:graphicFrameLocks noGrp="1"/>
          </p:cNvGraphicFramePr>
          <p:nvPr>
            <p:extLst>
              <p:ext uri="{D42A27DB-BD31-4B8C-83A1-F6EECF244321}">
                <p14:modId xmlns:p14="http://schemas.microsoft.com/office/powerpoint/2010/main" val="2789553054"/>
              </p:ext>
            </p:extLst>
          </p:nvPr>
        </p:nvGraphicFramePr>
        <p:xfrm>
          <a:off x="8043443" y="6573518"/>
          <a:ext cx="3092245" cy="320040"/>
        </p:xfrm>
        <a:graphic>
          <a:graphicData uri="http://schemas.openxmlformats.org/drawingml/2006/table">
            <a:tbl>
              <a:tblPr/>
              <a:tblGrid>
                <a:gridCol w="3092245">
                  <a:extLst>
                    <a:ext uri="{9D8B030D-6E8A-4147-A177-3AD203B41FA5}">
                      <a16:colId xmlns:a16="http://schemas.microsoft.com/office/drawing/2014/main" val="20000"/>
                    </a:ext>
                  </a:extLst>
                </a:gridCol>
              </a:tblGrid>
              <a:tr h="318848">
                <a:tc>
                  <a:txBody>
                    <a:bodyPr/>
                    <a:lstStyle/>
                    <a:p>
                      <a:pPr algn="l" fontAlgn="b"/>
                      <a:r>
                        <a:rPr lang="en-US" sz="2100" b="1" i="0" u="none" strike="noStrike" dirty="0">
                          <a:solidFill>
                            <a:schemeClr val="accent5"/>
                          </a:solidFill>
                          <a:effectLst/>
                          <a:latin typeface="Roboto" panose="02000000000000000000" pitchFamily="2" charset="0"/>
                          <a:ea typeface="Roboto" panose="02000000000000000000" pitchFamily="2" charset="0"/>
                          <a:cs typeface="Roboto" panose="02000000000000000000" pitchFamily="2" charset="0"/>
                        </a:rPr>
                        <a:t>53</a:t>
                      </a:r>
                      <a:r>
                        <a:rPr lang="en-US" sz="2100" b="1" i="0" u="none" strike="noStrike" dirty="0">
                          <a:solidFill>
                            <a:schemeClr val="accent5"/>
                          </a:solidFill>
                          <a:effectLst/>
                          <a:latin typeface="Raleway" panose="020B0503030101060003" pitchFamily="34" charset="77"/>
                        </a:rPr>
                        <a:t>% </a:t>
                      </a:r>
                      <a:r>
                        <a:rPr lang="en-US" sz="1100" b="0" i="0" u="none" strike="noStrike" dirty="0">
                          <a:solidFill>
                            <a:srgbClr val="333F48"/>
                          </a:solidFill>
                          <a:effectLst/>
                          <a:latin typeface="Raleway" panose="020B0503030101060003" pitchFamily="34" charset="77"/>
                        </a:rPr>
                        <a:t>of all hospital payments (inpatient)</a:t>
                      </a: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graphicFrame>
        <p:nvGraphicFramePr>
          <p:cNvPr id="153" name="Table 152">
            <a:extLst>
              <a:ext uri="{FF2B5EF4-FFF2-40B4-BE49-F238E27FC236}">
                <a16:creationId xmlns:a16="http://schemas.microsoft.com/office/drawing/2014/main" id="{A305E280-4432-0A44-AEB9-35474C1A6E09}"/>
              </a:ext>
            </a:extLst>
          </p:cNvPr>
          <p:cNvGraphicFramePr>
            <a:graphicFrameLocks noGrp="1"/>
          </p:cNvGraphicFramePr>
          <p:nvPr>
            <p:extLst>
              <p:ext uri="{D42A27DB-BD31-4B8C-83A1-F6EECF244321}">
                <p14:modId xmlns:p14="http://schemas.microsoft.com/office/powerpoint/2010/main" val="2476722513"/>
              </p:ext>
            </p:extLst>
          </p:nvPr>
        </p:nvGraphicFramePr>
        <p:xfrm>
          <a:off x="8033049" y="7087816"/>
          <a:ext cx="3777017" cy="320040"/>
        </p:xfrm>
        <a:graphic>
          <a:graphicData uri="http://schemas.openxmlformats.org/drawingml/2006/table">
            <a:tbl>
              <a:tblPr/>
              <a:tblGrid>
                <a:gridCol w="3777017">
                  <a:extLst>
                    <a:ext uri="{9D8B030D-6E8A-4147-A177-3AD203B41FA5}">
                      <a16:colId xmlns:a16="http://schemas.microsoft.com/office/drawing/2014/main" val="20000"/>
                    </a:ext>
                  </a:extLst>
                </a:gridCol>
              </a:tblGrid>
              <a:tr h="318848">
                <a:tc>
                  <a:txBody>
                    <a:bodyPr/>
                    <a:lstStyle/>
                    <a:p>
                      <a:pPr algn="l" fontAlgn="b"/>
                      <a:r>
                        <a:rPr lang="en-US" sz="2100" b="1" i="0" u="none" strike="noStrike" dirty="0">
                          <a:solidFill>
                            <a:schemeClr val="accent1"/>
                          </a:solidFill>
                          <a:effectLst/>
                          <a:latin typeface="Roboto" panose="02000000000000000000" pitchFamily="2" charset="0"/>
                          <a:ea typeface="Roboto" panose="02000000000000000000" pitchFamily="2" charset="0"/>
                          <a:cs typeface="Roboto" panose="02000000000000000000" pitchFamily="2" charset="0"/>
                        </a:rPr>
                        <a:t>19</a:t>
                      </a:r>
                      <a:r>
                        <a:rPr lang="en-US" sz="2100" b="1" i="0" u="none" strike="noStrike" dirty="0">
                          <a:solidFill>
                            <a:schemeClr val="accent1"/>
                          </a:solidFill>
                          <a:effectLst/>
                          <a:latin typeface="Raleway" panose="020B0503030101060003" pitchFamily="34" charset="77"/>
                        </a:rPr>
                        <a:t>% </a:t>
                      </a:r>
                      <a:r>
                        <a:rPr lang="en-US" sz="1100" b="0" i="0" u="none" strike="noStrike" dirty="0">
                          <a:solidFill>
                            <a:srgbClr val="333F48"/>
                          </a:solidFill>
                          <a:effectLst/>
                          <a:latin typeface="Raleway" panose="020B0503030101060003" pitchFamily="34" charset="77"/>
                        </a:rPr>
                        <a:t>of all outpatient specialist payments</a:t>
                      </a: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graphicFrame>
        <p:nvGraphicFramePr>
          <p:cNvPr id="157" name="Table 156">
            <a:extLst>
              <a:ext uri="{FF2B5EF4-FFF2-40B4-BE49-F238E27FC236}">
                <a16:creationId xmlns:a16="http://schemas.microsoft.com/office/drawing/2014/main" id="{229EB1D9-F4EE-684C-B72E-385FD6A0397B}"/>
              </a:ext>
            </a:extLst>
          </p:cNvPr>
          <p:cNvGraphicFramePr>
            <a:graphicFrameLocks noGrp="1"/>
          </p:cNvGraphicFramePr>
          <p:nvPr>
            <p:extLst>
              <p:ext uri="{D42A27DB-BD31-4B8C-83A1-F6EECF244321}">
                <p14:modId xmlns:p14="http://schemas.microsoft.com/office/powerpoint/2010/main" val="2560443422"/>
              </p:ext>
            </p:extLst>
          </p:nvPr>
        </p:nvGraphicFramePr>
        <p:xfrm>
          <a:off x="8025562" y="7590886"/>
          <a:ext cx="3777013" cy="320040"/>
        </p:xfrm>
        <a:graphic>
          <a:graphicData uri="http://schemas.openxmlformats.org/drawingml/2006/table">
            <a:tbl>
              <a:tblPr/>
              <a:tblGrid>
                <a:gridCol w="3777013">
                  <a:extLst>
                    <a:ext uri="{9D8B030D-6E8A-4147-A177-3AD203B41FA5}">
                      <a16:colId xmlns:a16="http://schemas.microsoft.com/office/drawing/2014/main" val="20000"/>
                    </a:ext>
                  </a:extLst>
                </a:gridCol>
              </a:tblGrid>
              <a:tr h="318848">
                <a:tc>
                  <a:txBody>
                    <a:bodyPr/>
                    <a:lstStyle/>
                    <a:p>
                      <a:pPr algn="l" fontAlgn="b"/>
                      <a:r>
                        <a:rPr lang="en-US" sz="2100" b="1" i="0" u="none" strike="noStrike" dirty="0">
                          <a:solidFill>
                            <a:schemeClr val="accent4"/>
                          </a:solidFill>
                          <a:effectLst/>
                          <a:latin typeface="Roboto" panose="02000000000000000000" pitchFamily="2" charset="0"/>
                          <a:ea typeface="Roboto" panose="02000000000000000000" pitchFamily="2" charset="0"/>
                          <a:cs typeface="Roboto" panose="02000000000000000000" pitchFamily="2" charset="0"/>
                        </a:rPr>
                        <a:t>43</a:t>
                      </a:r>
                      <a:r>
                        <a:rPr lang="en-US" sz="2100" b="1" i="0" u="none" strike="noStrike" dirty="0">
                          <a:solidFill>
                            <a:schemeClr val="accent4"/>
                          </a:solidFill>
                          <a:effectLst/>
                          <a:latin typeface="Raleway" panose="020B0503030101060003" pitchFamily="34" charset="77"/>
                        </a:rPr>
                        <a:t>% </a:t>
                      </a:r>
                      <a:r>
                        <a:rPr lang="en-US" sz="1100" b="0" i="0" u="none" strike="noStrike" dirty="0">
                          <a:solidFill>
                            <a:srgbClr val="333F48"/>
                          </a:solidFill>
                          <a:effectLst/>
                          <a:latin typeface="Raleway" panose="020B0503030101060003" pitchFamily="34" charset="77"/>
                        </a:rPr>
                        <a:t>of all</a:t>
                      </a:r>
                      <a:r>
                        <a:rPr lang="en-US" sz="1100" b="0" i="0" u="none" strike="noStrike" baseline="0" dirty="0">
                          <a:solidFill>
                            <a:srgbClr val="333F48"/>
                          </a:solidFill>
                          <a:effectLst/>
                          <a:latin typeface="Raleway" panose="020B0503030101060003" pitchFamily="34" charset="77"/>
                        </a:rPr>
                        <a:t> outpatient primary care provider payments</a:t>
                      </a:r>
                      <a:endParaRPr lang="en-US" sz="1100" b="0" i="0" u="none" strike="noStrike" dirty="0">
                        <a:solidFill>
                          <a:srgbClr val="333F48"/>
                        </a:solidFill>
                        <a:effectLst/>
                        <a:latin typeface="Raleway" panose="020B0503030101060003" pitchFamily="34" charset="77"/>
                      </a:endParaRP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59" name="TextBox 158">
            <a:extLst>
              <a:ext uri="{FF2B5EF4-FFF2-40B4-BE49-F238E27FC236}">
                <a16:creationId xmlns:a16="http://schemas.microsoft.com/office/drawing/2014/main" id="{71287440-B5E4-5E47-9B72-E18B57131172}"/>
              </a:ext>
            </a:extLst>
          </p:cNvPr>
          <p:cNvSpPr txBox="1"/>
          <p:nvPr/>
        </p:nvSpPr>
        <p:spPr>
          <a:xfrm>
            <a:off x="7963107" y="7896867"/>
            <a:ext cx="2614085" cy="306559"/>
          </a:xfrm>
          <a:prstGeom prst="rect">
            <a:avLst/>
          </a:prstGeom>
          <a:noFill/>
        </p:spPr>
        <p:txBody>
          <a:bodyPr wrap="square" rtlCol="0">
            <a:spAutoFit/>
          </a:bodyPr>
          <a:lstStyle/>
          <a:p>
            <a:r>
              <a:rPr lang="en-US" sz="1392" b="1" dirty="0">
                <a:solidFill>
                  <a:srgbClr val="333F48"/>
                </a:solidFill>
                <a:latin typeface="Raleway Light" panose="020B0403030101060003" pitchFamily="34" charset="77"/>
              </a:rPr>
              <a:t>are value-oriented</a:t>
            </a:r>
          </a:p>
        </p:txBody>
      </p:sp>
      <p:grpSp>
        <p:nvGrpSpPr>
          <p:cNvPr id="20" name="Group 19">
            <a:extLst>
              <a:ext uri="{FF2B5EF4-FFF2-40B4-BE49-F238E27FC236}">
                <a16:creationId xmlns:a16="http://schemas.microsoft.com/office/drawing/2014/main" id="{0B73A78E-84A6-B448-996B-0A45FBDEE04B}"/>
              </a:ext>
            </a:extLst>
          </p:cNvPr>
          <p:cNvGrpSpPr/>
          <p:nvPr/>
        </p:nvGrpSpPr>
        <p:grpSpPr>
          <a:xfrm>
            <a:off x="13709549" y="5764138"/>
            <a:ext cx="1685586" cy="731520"/>
            <a:chOff x="13715929" y="3293085"/>
            <a:chExt cx="1685586" cy="731520"/>
          </a:xfrm>
        </p:grpSpPr>
        <p:pic>
          <p:nvPicPr>
            <p:cNvPr id="68" name="Picture 67">
              <a:extLst>
                <a:ext uri="{FF2B5EF4-FFF2-40B4-BE49-F238E27FC236}">
                  <a16:creationId xmlns:a16="http://schemas.microsoft.com/office/drawing/2014/main" id="{B021212F-3A7F-5040-9709-95F9CBABFC06}"/>
                </a:ext>
              </a:extLst>
            </p:cNvPr>
            <p:cNvPicPr>
              <a:picLocks noChangeAspect="1"/>
            </p:cNvPicPr>
            <p:nvPr/>
          </p:nvPicPr>
          <p:blipFill rotWithShape="1">
            <a:blip r:embed="rId4">
              <a:alphaModFix amt="40000"/>
              <a:extLst>
                <a:ext uri="{BEBA8EAE-BF5A-486C-A8C5-ECC9F3942E4B}">
                  <a14:imgProps xmlns:a14="http://schemas.microsoft.com/office/drawing/2010/main">
                    <a14:imgLayer r:embed="rId9">
                      <a14:imgEffect>
                        <a14:backgroundRemoval t="3191" b="97074" l="2214" r="97786">
                          <a14:foregroundMark x1="62731" y1="3723" x2="56089" y2="5319"/>
                          <a14:foregroundMark x1="56089" y1="5319" x2="34317" y2="22074"/>
                          <a14:foregroundMark x1="8856" y1="43883" x2="5166" y2="47606"/>
                          <a14:foregroundMark x1="5166" y1="47606" x2="6642" y2="65957"/>
                          <a14:foregroundMark x1="85978" y1="48670" x2="92251" y2="51596"/>
                          <a14:foregroundMark x1="92251" y1="51596" x2="93727" y2="62500"/>
                          <a14:foregroundMark x1="93727" y1="62500" x2="92989" y2="68351"/>
                          <a14:foregroundMark x1="92989" y1="68351" x2="88192" y2="77926"/>
                          <a14:foregroundMark x1="88192" y1="77926" x2="79336" y2="86170"/>
                          <a14:foregroundMark x1="79336" y1="86170" x2="64576" y2="92819"/>
                          <a14:foregroundMark x1="64576" y1="92819" x2="56827" y2="94149"/>
                          <a14:foregroundMark x1="56827" y1="94149" x2="40959" y2="92553"/>
                          <a14:foregroundMark x1="40959" y1="92553" x2="29520" y2="88564"/>
                          <a14:foregroundMark x1="29520" y1="88564" x2="25461" y2="83245"/>
                          <a14:foregroundMark x1="25461" y1="83245" x2="19926" y2="79787"/>
                          <a14:foregroundMark x1="72325" y1="59840" x2="91144" y2="52394"/>
                          <a14:foregroundMark x1="91144" y1="52394" x2="94465" y2="56915"/>
                          <a14:foregroundMark x1="94465" y1="56915" x2="96679" y2="66223"/>
                          <a14:foregroundMark x1="96679" y1="66223" x2="96679" y2="66223"/>
                          <a14:foregroundMark x1="44280" y1="91489" x2="47601" y2="96011"/>
                          <a14:foregroundMark x1="47601" y1="96011" x2="53506" y2="97340"/>
                          <a14:foregroundMark x1="53506" y1="97340" x2="55720" y2="97340"/>
                          <a14:foregroundMark x1="61993" y1="3191" x2="33210" y2="13564"/>
                          <a14:foregroundMark x1="33210" y1="13564" x2="30627" y2="15426"/>
                          <a14:foregroundMark x1="48708" y1="7447" x2="42435" y2="9043"/>
                          <a14:foregroundMark x1="42435" y1="9043" x2="34317" y2="13564"/>
                          <a14:foregroundMark x1="45018" y1="7979" x2="33948" y2="13298"/>
                          <a14:foregroundMark x1="33948" y1="13298" x2="33948" y2="13298"/>
                          <a14:foregroundMark x1="19188" y1="26330" x2="7749" y2="38830"/>
                          <a14:foregroundMark x1="7749" y1="38830" x2="2214" y2="57181"/>
                          <a14:foregroundMark x1="2214" y1="57181" x2="3321" y2="68351"/>
                          <a14:foregroundMark x1="57565" y1="10106" x2="57934" y2="19415"/>
                          <a14:foregroundMark x1="57934" y1="19415" x2="66790" y2="29521"/>
                          <a14:foregroundMark x1="64576" y1="29521" x2="70111" y2="33511"/>
                          <a14:foregroundMark x1="70111" y1="33511" x2="81919" y2="38298"/>
                          <a14:foregroundMark x1="81550" y1="39096" x2="87454" y2="42021"/>
                          <a14:foregroundMark x1="87454" y1="42021" x2="93727" y2="50000"/>
                          <a14:foregroundMark x1="93727" y1="50000" x2="95572" y2="54255"/>
                          <a14:foregroundMark x1="89668" y1="45745" x2="93727" y2="49202"/>
                          <a14:foregroundMark x1="93727" y1="49202" x2="94834" y2="51064"/>
                          <a14:foregroundMark x1="91513" y1="46809" x2="95572" y2="50798"/>
                          <a14:foregroundMark x1="95572" y1="50798" x2="95941" y2="51330"/>
                          <a14:foregroundMark x1="95572" y1="54255" x2="97786" y2="57181"/>
                          <a14:foregroundMark x1="31365" y1="19681" x2="11439" y2="34043"/>
                          <a14:foregroundMark x1="11439" y1="34043" x2="14391" y2="30319"/>
                          <a14:foregroundMark x1="12177" y1="31649" x2="2583" y2="54521"/>
                          <a14:foregroundMark x1="2583" y1="54521" x2="2583" y2="54787"/>
                        </a14:backgroundRemoval>
                      </a14:imgEffect>
                    </a14:imgLayer>
                  </a14:imgProps>
                </a:ext>
                <a:ext uri="{28A0092B-C50C-407E-A947-70E740481C1C}">
                  <a14:useLocalDpi xmlns:a14="http://schemas.microsoft.com/office/drawing/2010/main"/>
                </a:ext>
              </a:extLst>
            </a:blip>
            <a:srcRect/>
            <a:stretch/>
          </p:blipFill>
          <p:spPr>
            <a:xfrm>
              <a:off x="14830855" y="3293085"/>
              <a:ext cx="525293" cy="731520"/>
            </a:xfrm>
            <a:prstGeom prst="rect">
              <a:avLst/>
            </a:prstGeom>
          </p:spPr>
        </p:pic>
        <p:sp>
          <p:nvSpPr>
            <p:cNvPr id="216" name="TextBox 215">
              <a:extLst>
                <a:ext uri="{FF2B5EF4-FFF2-40B4-BE49-F238E27FC236}">
                  <a16:creationId xmlns:a16="http://schemas.microsoft.com/office/drawing/2014/main" id="{6B53B85C-8813-C74D-AAD6-CA1B50BA21DD}"/>
                </a:ext>
              </a:extLst>
            </p:cNvPr>
            <p:cNvSpPr txBox="1"/>
            <p:nvPr/>
          </p:nvSpPr>
          <p:spPr>
            <a:xfrm>
              <a:off x="13715929" y="3526128"/>
              <a:ext cx="1200290" cy="350326"/>
            </a:xfrm>
            <a:prstGeom prst="rect">
              <a:avLst/>
            </a:prstGeom>
            <a:noFill/>
          </p:spPr>
          <p:txBody>
            <a:bodyPr wrap="square" rtlCol="0">
              <a:noAutofit/>
            </a:bodyPr>
            <a:lstStyle/>
            <a:p>
              <a:pPr algn="ctr"/>
              <a:r>
                <a:rPr lang="en-US" sz="881" dirty="0">
                  <a:solidFill>
                    <a:srgbClr val="333F48"/>
                  </a:solidFill>
                  <a:latin typeface="Raleway" panose="020B0503030101060003" pitchFamily="34" charset="77"/>
                  <a:ea typeface="Roboto" panose="02000000000000000000" pitchFamily="2" charset="0"/>
                  <a:cs typeface="Roboto" panose="02000000000000000000" pitchFamily="2" charset="0"/>
                </a:rPr>
                <a:t>PAY-FOR-PERFORMANCE</a:t>
              </a:r>
            </a:p>
          </p:txBody>
        </p:sp>
        <p:sp>
          <p:nvSpPr>
            <p:cNvPr id="217" name="TextBox 216">
              <a:extLst>
                <a:ext uri="{FF2B5EF4-FFF2-40B4-BE49-F238E27FC236}">
                  <a16:creationId xmlns:a16="http://schemas.microsoft.com/office/drawing/2014/main" id="{5A31090A-DEA1-474E-BB6F-04DEAE55D622}"/>
                </a:ext>
              </a:extLst>
            </p:cNvPr>
            <p:cNvSpPr txBox="1"/>
            <p:nvPr/>
          </p:nvSpPr>
          <p:spPr>
            <a:xfrm>
              <a:off x="14761178" y="3566959"/>
              <a:ext cx="640337" cy="268663"/>
            </a:xfrm>
            <a:prstGeom prst="rect">
              <a:avLst/>
            </a:prstGeom>
            <a:noFill/>
          </p:spPr>
          <p:txBody>
            <a:bodyPr wrap="square" rtlCol="0">
              <a:spAutoFit/>
            </a:bodyPr>
            <a:lstStyle/>
            <a:p>
              <a:pPr algn="ctr"/>
              <a:r>
                <a:rPr lang="en-US" sz="1146" b="1" dirty="0">
                  <a:solidFill>
                    <a:srgbClr val="333F48"/>
                  </a:solidFill>
                  <a:latin typeface="Roboto" panose="02000000000000000000" pitchFamily="2" charset="0"/>
                  <a:ea typeface="Roboto" panose="02000000000000000000" pitchFamily="2" charset="0"/>
                  <a:cs typeface="Roboto" panose="02000000000000000000" pitchFamily="2" charset="0"/>
                </a:rPr>
                <a:t>17.0%</a:t>
              </a:r>
            </a:p>
          </p:txBody>
        </p:sp>
      </p:grpSp>
      <p:grpSp>
        <p:nvGrpSpPr>
          <p:cNvPr id="23" name="Group 22">
            <a:extLst>
              <a:ext uri="{FF2B5EF4-FFF2-40B4-BE49-F238E27FC236}">
                <a16:creationId xmlns:a16="http://schemas.microsoft.com/office/drawing/2014/main" id="{EAF2CE24-1C1D-094D-BE8F-7DED1DE6C3E2}"/>
              </a:ext>
            </a:extLst>
          </p:cNvPr>
          <p:cNvGrpSpPr/>
          <p:nvPr/>
        </p:nvGrpSpPr>
        <p:grpSpPr>
          <a:xfrm>
            <a:off x="13825554" y="5086285"/>
            <a:ext cx="1458020" cy="434917"/>
            <a:chOff x="13518641" y="1967944"/>
            <a:chExt cx="1458020" cy="434917"/>
          </a:xfrm>
        </p:grpSpPr>
        <p:pic>
          <p:nvPicPr>
            <p:cNvPr id="72" name="Picture 71">
              <a:extLst>
                <a:ext uri="{FF2B5EF4-FFF2-40B4-BE49-F238E27FC236}">
                  <a16:creationId xmlns:a16="http://schemas.microsoft.com/office/drawing/2014/main" id="{84884828-0EA2-D941-B922-144894602498}"/>
                </a:ext>
              </a:extLst>
            </p:cNvPr>
            <p:cNvPicPr>
              <a:picLocks noChangeAspect="1"/>
            </p:cNvPicPr>
            <p:nvPr/>
          </p:nvPicPr>
          <p:blipFill rotWithShape="1">
            <a:blip r:embed="rId10">
              <a:alphaModFix amt="80000"/>
              <a:extLst>
                <a:ext uri="{BEBA8EAE-BF5A-486C-A8C5-ECC9F3942E4B}">
                  <a14:imgProps xmlns:a14="http://schemas.microsoft.com/office/drawing/2010/main">
                    <a14:imgLayer r:embed="rId11">
                      <a14:imgEffect>
                        <a14:backgroundRemoval t="3275" b="93199" l="4930" r="95423">
                          <a14:foregroundMark x1="61972" y1="4534" x2="47887" y2="11335"/>
                          <a14:foregroundMark x1="47887" y1="11335" x2="44718" y2="15365"/>
                          <a14:foregroundMark x1="44718" y1="15365" x2="44718" y2="15365"/>
                          <a14:foregroundMark x1="19718" y1="30227" x2="9507" y2="39043"/>
                          <a14:foregroundMark x1="9507" y1="39043" x2="6338" y2="53904"/>
                          <a14:foregroundMark x1="6338" y1="53904" x2="13028" y2="72292"/>
                          <a14:foregroundMark x1="21127" y1="81360" x2="38028" y2="90680"/>
                          <a14:foregroundMark x1="38028" y1="90680" x2="45070" y2="91436"/>
                          <a14:foregroundMark x1="45070" y1="91436" x2="56338" y2="91436"/>
                          <a14:foregroundMark x1="56338" y1="91436" x2="69014" y2="87657"/>
                          <a14:foregroundMark x1="69014" y1="87657" x2="79930" y2="81612"/>
                          <a14:foregroundMark x1="79930" y1="81612" x2="88380" y2="67758"/>
                          <a14:foregroundMark x1="88380" y1="67758" x2="88380" y2="53652"/>
                          <a14:foregroundMark x1="88380" y1="53652" x2="93310" y2="57683"/>
                          <a14:foregroundMark x1="93310" y1="57683" x2="93310" y2="67758"/>
                          <a14:foregroundMark x1="93310" y1="67758" x2="91197" y2="72292"/>
                          <a14:foregroundMark x1="91197" y1="72292" x2="83451" y2="81108"/>
                          <a14:foregroundMark x1="83451" y1="81108" x2="78521" y2="83123"/>
                          <a14:foregroundMark x1="73239" y1="75315" x2="76056" y2="70277"/>
                          <a14:foregroundMark x1="76056" y1="70277" x2="73239" y2="78589"/>
                          <a14:foregroundMark x1="73239" y1="78589" x2="63380" y2="88161"/>
                          <a14:foregroundMark x1="63380" y1="88161" x2="57746" y2="90680"/>
                          <a14:foregroundMark x1="57746" y1="90680" x2="45070" y2="93199"/>
                          <a14:foregroundMark x1="45070" y1="93199" x2="41901" y2="92191"/>
                          <a14:foregroundMark x1="56338" y1="4786" x2="32746" y2="14358"/>
                          <a14:foregroundMark x1="18662" y1="28212" x2="7746" y2="43325"/>
                          <a14:foregroundMark x1="7746" y1="43325" x2="10563" y2="39043"/>
                          <a14:foregroundMark x1="10563" y1="39043" x2="6338" y2="42317"/>
                          <a14:foregroundMark x1="6338" y1="42317" x2="4930" y2="51134"/>
                          <a14:foregroundMark x1="4930" y1="51134" x2="5282" y2="48363"/>
                          <a14:foregroundMark x1="83451" y1="51889" x2="90493" y2="50882"/>
                          <a14:foregroundMark x1="90493" y1="50882" x2="95423" y2="59194"/>
                          <a14:foregroundMark x1="95423" y1="59194" x2="94718" y2="65491"/>
                          <a14:foregroundMark x1="85563" y1="46096" x2="83099" y2="40806"/>
                          <a14:foregroundMark x1="83099" y1="40806" x2="79225" y2="37028"/>
                          <a14:foregroundMark x1="79225" y1="37028" x2="78521" y2="37280"/>
                          <a14:foregroundMark x1="58099" y1="22922" x2="78873" y2="37028"/>
                        </a14:backgroundRemoval>
                      </a14:imgEffect>
                    </a14:imgLayer>
                  </a14:imgProps>
                </a:ext>
                <a:ext uri="{28A0092B-C50C-407E-A947-70E740481C1C}">
                  <a14:useLocalDpi xmlns:a14="http://schemas.microsoft.com/office/drawing/2010/main"/>
                </a:ext>
              </a:extLst>
            </a:blip>
            <a:srcRect t="1571" r="2705" b="4475"/>
            <a:stretch/>
          </p:blipFill>
          <p:spPr>
            <a:xfrm>
              <a:off x="14514752" y="1967944"/>
              <a:ext cx="280739" cy="378965"/>
            </a:xfrm>
            <a:prstGeom prst="rect">
              <a:avLst/>
            </a:prstGeom>
          </p:spPr>
        </p:pic>
        <p:sp>
          <p:nvSpPr>
            <p:cNvPr id="227" name="TextBox 226">
              <a:extLst>
                <a:ext uri="{FF2B5EF4-FFF2-40B4-BE49-F238E27FC236}">
                  <a16:creationId xmlns:a16="http://schemas.microsoft.com/office/drawing/2014/main" id="{9112F71B-C8E3-C647-B6F2-F157EBCE0F1B}"/>
                </a:ext>
              </a:extLst>
            </p:cNvPr>
            <p:cNvSpPr txBox="1"/>
            <p:nvPr/>
          </p:nvSpPr>
          <p:spPr>
            <a:xfrm>
              <a:off x="13518641" y="2039428"/>
              <a:ext cx="965042" cy="363433"/>
            </a:xfrm>
            <a:prstGeom prst="rect">
              <a:avLst/>
            </a:prstGeom>
            <a:noFill/>
          </p:spPr>
          <p:txBody>
            <a:bodyPr wrap="square" rtlCol="0">
              <a:spAutoFit/>
            </a:bodyPr>
            <a:lstStyle/>
            <a:p>
              <a:pPr algn="r"/>
              <a:r>
                <a:rPr lang="en-US" sz="881" dirty="0">
                  <a:solidFill>
                    <a:srgbClr val="333F48"/>
                  </a:solidFill>
                  <a:latin typeface="Raleway" panose="020B0503030101060003" pitchFamily="34" charset="77"/>
                  <a:cs typeface="Arial" pitchFamily="34" charset="0"/>
                </a:rPr>
                <a:t>SHARED </a:t>
              </a:r>
            </a:p>
            <a:p>
              <a:pPr algn="r"/>
              <a:r>
                <a:rPr lang="en-US" sz="881" dirty="0">
                  <a:solidFill>
                    <a:srgbClr val="333F48"/>
                  </a:solidFill>
                  <a:latin typeface="Raleway" panose="020B0503030101060003" pitchFamily="34" charset="77"/>
                  <a:cs typeface="Arial" pitchFamily="34" charset="0"/>
                </a:rPr>
                <a:t>RISK</a:t>
              </a:r>
            </a:p>
          </p:txBody>
        </p:sp>
        <p:sp>
          <p:nvSpPr>
            <p:cNvPr id="229" name="TextBox 228">
              <a:extLst>
                <a:ext uri="{FF2B5EF4-FFF2-40B4-BE49-F238E27FC236}">
                  <a16:creationId xmlns:a16="http://schemas.microsoft.com/office/drawing/2014/main" id="{13A30A4D-264B-0C47-A074-B4D995954A28}"/>
                </a:ext>
              </a:extLst>
            </p:cNvPr>
            <p:cNvSpPr txBox="1"/>
            <p:nvPr/>
          </p:nvSpPr>
          <p:spPr>
            <a:xfrm>
              <a:off x="14406291" y="2059118"/>
              <a:ext cx="570370" cy="268663"/>
            </a:xfrm>
            <a:prstGeom prst="rect">
              <a:avLst/>
            </a:prstGeom>
            <a:noFill/>
          </p:spPr>
          <p:txBody>
            <a:bodyPr wrap="square" rtlCol="0">
              <a:spAutoFit/>
            </a:bodyPr>
            <a:lstStyle/>
            <a:p>
              <a:pPr algn="ctr"/>
              <a:r>
                <a:rPr lang="en-US" sz="1146" b="1" dirty="0">
                  <a:solidFill>
                    <a:srgbClr val="333F48"/>
                  </a:solidFill>
                  <a:latin typeface="Roboto" panose="02000000000000000000" pitchFamily="2" charset="0"/>
                  <a:ea typeface="Roboto" panose="02000000000000000000" pitchFamily="2" charset="0"/>
                  <a:cs typeface="Roboto" panose="02000000000000000000" pitchFamily="2" charset="0"/>
                </a:rPr>
                <a:t>3.7%</a:t>
              </a:r>
            </a:p>
          </p:txBody>
        </p:sp>
      </p:grpSp>
      <p:grpSp>
        <p:nvGrpSpPr>
          <p:cNvPr id="8" name="Group 7">
            <a:extLst>
              <a:ext uri="{FF2B5EF4-FFF2-40B4-BE49-F238E27FC236}">
                <a16:creationId xmlns:a16="http://schemas.microsoft.com/office/drawing/2014/main" id="{0AE2DAD7-663B-9741-BA56-A622A4D8AF59}"/>
              </a:ext>
            </a:extLst>
          </p:cNvPr>
          <p:cNvGrpSpPr/>
          <p:nvPr/>
        </p:nvGrpSpPr>
        <p:grpSpPr>
          <a:xfrm>
            <a:off x="13406691" y="2474350"/>
            <a:ext cx="1905588" cy="363433"/>
            <a:chOff x="12156399" y="2804460"/>
            <a:chExt cx="1905588" cy="363433"/>
          </a:xfrm>
        </p:grpSpPr>
        <p:pic>
          <p:nvPicPr>
            <p:cNvPr id="73" name="Picture 72">
              <a:extLst>
                <a:ext uri="{FF2B5EF4-FFF2-40B4-BE49-F238E27FC236}">
                  <a16:creationId xmlns:a16="http://schemas.microsoft.com/office/drawing/2014/main" id="{E684B987-CAE7-044F-A91D-E30D18037280}"/>
                </a:ext>
              </a:extLst>
            </p:cNvPr>
            <p:cNvPicPr>
              <a:picLocks noChangeAspect="1"/>
            </p:cNvPicPr>
            <p:nvPr/>
          </p:nvPicPr>
          <p:blipFill rotWithShape="1">
            <a:blip r:embed="rId10">
              <a:alphaModFix amt="80000"/>
              <a:extLst>
                <a:ext uri="{BEBA8EAE-BF5A-486C-A8C5-ECC9F3942E4B}">
                  <a14:imgProps xmlns:a14="http://schemas.microsoft.com/office/drawing/2010/main">
                    <a14:imgLayer r:embed="rId12">
                      <a14:imgEffect>
                        <a14:backgroundRemoval t="3275" b="93199" l="4930" r="95423">
                          <a14:foregroundMark x1="61972" y1="4534" x2="47887" y2="11335"/>
                          <a14:foregroundMark x1="47887" y1="11335" x2="44718" y2="15365"/>
                          <a14:foregroundMark x1="44718" y1="15365" x2="44718" y2="15365"/>
                          <a14:foregroundMark x1="19718" y1="30227" x2="9507" y2="39043"/>
                          <a14:foregroundMark x1="9507" y1="39043" x2="6338" y2="53904"/>
                          <a14:foregroundMark x1="6338" y1="53904" x2="13028" y2="72292"/>
                          <a14:foregroundMark x1="21127" y1="81360" x2="38028" y2="90680"/>
                          <a14:foregroundMark x1="38028" y1="90680" x2="45070" y2="91436"/>
                          <a14:foregroundMark x1="45070" y1="91436" x2="56338" y2="91436"/>
                          <a14:foregroundMark x1="56338" y1="91436" x2="69014" y2="87657"/>
                          <a14:foregroundMark x1="69014" y1="87657" x2="79930" y2="81612"/>
                          <a14:foregroundMark x1="79930" y1="81612" x2="88380" y2="67758"/>
                          <a14:foregroundMark x1="88380" y1="67758" x2="88380" y2="53652"/>
                          <a14:foregroundMark x1="88380" y1="53652" x2="93310" y2="57683"/>
                          <a14:foregroundMark x1="93310" y1="57683" x2="93310" y2="67758"/>
                          <a14:foregroundMark x1="93310" y1="67758" x2="91197" y2="72292"/>
                          <a14:foregroundMark x1="91197" y1="72292" x2="83451" y2="81108"/>
                          <a14:foregroundMark x1="83451" y1="81108" x2="78521" y2="83123"/>
                          <a14:foregroundMark x1="73239" y1="75315" x2="76056" y2="70277"/>
                          <a14:foregroundMark x1="76056" y1="70277" x2="73239" y2="78589"/>
                          <a14:foregroundMark x1="73239" y1="78589" x2="63380" y2="88161"/>
                          <a14:foregroundMark x1="63380" y1="88161" x2="57746" y2="90680"/>
                          <a14:foregroundMark x1="57746" y1="90680" x2="45070" y2="93199"/>
                          <a14:foregroundMark x1="45070" y1="93199" x2="41901" y2="92191"/>
                          <a14:foregroundMark x1="56338" y1="4786" x2="32746" y2="14358"/>
                          <a14:foregroundMark x1="18662" y1="28212" x2="7746" y2="43325"/>
                          <a14:foregroundMark x1="7746" y1="43325" x2="10563" y2="39043"/>
                          <a14:foregroundMark x1="10563" y1="39043" x2="6338" y2="42317"/>
                          <a14:foregroundMark x1="6338" y1="42317" x2="4930" y2="51134"/>
                          <a14:foregroundMark x1="4930" y1="51134" x2="5282" y2="48363"/>
                          <a14:foregroundMark x1="83451" y1="51889" x2="90493" y2="50882"/>
                          <a14:foregroundMark x1="90493" y1="50882" x2="95423" y2="59194"/>
                          <a14:foregroundMark x1="95423" y1="59194" x2="94718" y2="65491"/>
                          <a14:foregroundMark x1="85563" y1="46096" x2="83099" y2="40806"/>
                          <a14:foregroundMark x1="83099" y1="40806" x2="79225" y2="37028"/>
                          <a14:foregroundMark x1="79225" y1="37028" x2="78521" y2="37280"/>
                          <a14:foregroundMark x1="58099" y1="22922" x2="78873" y2="37028"/>
                        </a14:backgroundRemoval>
                      </a14:imgEffect>
                    </a14:imgLayer>
                  </a14:imgProps>
                </a:ext>
                <a:ext uri="{28A0092B-C50C-407E-A947-70E740481C1C}">
                  <a14:useLocalDpi xmlns:a14="http://schemas.microsoft.com/office/drawing/2010/main"/>
                </a:ext>
              </a:extLst>
            </a:blip>
            <a:srcRect t="1571" r="2705" b="4475"/>
            <a:stretch/>
          </p:blipFill>
          <p:spPr>
            <a:xfrm>
              <a:off x="13666083" y="2874686"/>
              <a:ext cx="175462" cy="236853"/>
            </a:xfrm>
            <a:prstGeom prst="rect">
              <a:avLst/>
            </a:prstGeom>
          </p:spPr>
        </p:pic>
        <p:sp>
          <p:nvSpPr>
            <p:cNvPr id="230" name="TextBox 229">
              <a:extLst>
                <a:ext uri="{FF2B5EF4-FFF2-40B4-BE49-F238E27FC236}">
                  <a16:creationId xmlns:a16="http://schemas.microsoft.com/office/drawing/2014/main" id="{16E36487-437A-AB43-91A6-06EB07CB9BBF}"/>
                </a:ext>
              </a:extLst>
            </p:cNvPr>
            <p:cNvSpPr txBox="1"/>
            <p:nvPr/>
          </p:nvSpPr>
          <p:spPr>
            <a:xfrm>
              <a:off x="12156399" y="2804460"/>
              <a:ext cx="1494268" cy="363433"/>
            </a:xfrm>
            <a:prstGeom prst="rect">
              <a:avLst/>
            </a:prstGeom>
            <a:noFill/>
          </p:spPr>
          <p:txBody>
            <a:bodyPr wrap="square" rtlCol="0">
              <a:spAutoFit/>
            </a:bodyPr>
            <a:lstStyle/>
            <a:p>
              <a:pPr algn="r"/>
              <a:r>
                <a:rPr lang="en-US" sz="881" dirty="0">
                  <a:solidFill>
                    <a:srgbClr val="333F48"/>
                  </a:solidFill>
                  <a:latin typeface="Raleway" panose="020B0503030101060003" pitchFamily="34" charset="77"/>
                  <a:cs typeface="Arial" pitchFamily="34" charset="0"/>
                </a:rPr>
                <a:t>PARTIAL OR CONDITION SPECIFIC CAPITATION</a:t>
              </a:r>
            </a:p>
          </p:txBody>
        </p:sp>
        <p:sp>
          <p:nvSpPr>
            <p:cNvPr id="231" name="TextBox 230">
              <a:extLst>
                <a:ext uri="{FF2B5EF4-FFF2-40B4-BE49-F238E27FC236}">
                  <a16:creationId xmlns:a16="http://schemas.microsoft.com/office/drawing/2014/main" id="{A8F186EF-C2EA-A74F-ABE0-B665E7BC5B12}"/>
                </a:ext>
              </a:extLst>
            </p:cNvPr>
            <p:cNvSpPr txBox="1"/>
            <p:nvPr/>
          </p:nvSpPr>
          <p:spPr>
            <a:xfrm>
              <a:off x="13494112" y="2869077"/>
              <a:ext cx="567875" cy="268663"/>
            </a:xfrm>
            <a:prstGeom prst="rect">
              <a:avLst/>
            </a:prstGeom>
            <a:noFill/>
          </p:spPr>
          <p:txBody>
            <a:bodyPr wrap="square" rtlCol="0">
              <a:spAutoFit/>
            </a:bodyPr>
            <a:lstStyle/>
            <a:p>
              <a:pPr algn="ctr"/>
              <a:r>
                <a:rPr lang="en-US" sz="1146" b="1" dirty="0">
                  <a:solidFill>
                    <a:srgbClr val="333F48"/>
                  </a:solidFill>
                  <a:latin typeface="Roboto" panose="02000000000000000000" pitchFamily="2" charset="0"/>
                  <a:ea typeface="Roboto" panose="02000000000000000000" pitchFamily="2" charset="0"/>
                  <a:cs typeface="Roboto" panose="02000000000000000000" pitchFamily="2" charset="0"/>
                </a:rPr>
                <a:t>0.4%</a:t>
              </a:r>
            </a:p>
          </p:txBody>
        </p:sp>
      </p:grpSp>
      <p:grpSp>
        <p:nvGrpSpPr>
          <p:cNvPr id="17" name="Group 16">
            <a:extLst>
              <a:ext uri="{FF2B5EF4-FFF2-40B4-BE49-F238E27FC236}">
                <a16:creationId xmlns:a16="http://schemas.microsoft.com/office/drawing/2014/main" id="{5EF9A0C1-B8D6-D04A-9907-214C76A800E5}"/>
              </a:ext>
            </a:extLst>
          </p:cNvPr>
          <p:cNvGrpSpPr/>
          <p:nvPr/>
        </p:nvGrpSpPr>
        <p:grpSpPr>
          <a:xfrm>
            <a:off x="13969765" y="4476698"/>
            <a:ext cx="1589630" cy="363433"/>
            <a:chOff x="13693230" y="4960366"/>
            <a:chExt cx="1589630" cy="363433"/>
          </a:xfrm>
        </p:grpSpPr>
        <p:pic>
          <p:nvPicPr>
            <p:cNvPr id="75" name="Picture 74">
              <a:extLst>
                <a:ext uri="{FF2B5EF4-FFF2-40B4-BE49-F238E27FC236}">
                  <a16:creationId xmlns:a16="http://schemas.microsoft.com/office/drawing/2014/main" id="{1F8EE606-4F54-D84F-A42C-1A6E1EBC75BE}"/>
                </a:ext>
              </a:extLst>
            </p:cNvPr>
            <p:cNvPicPr>
              <a:picLocks noChangeAspect="1"/>
            </p:cNvPicPr>
            <p:nvPr/>
          </p:nvPicPr>
          <p:blipFill rotWithShape="1">
            <a:blip r:embed="rId10">
              <a:alphaModFix amt="80000"/>
              <a:extLst>
                <a:ext uri="{BEBA8EAE-BF5A-486C-A8C5-ECC9F3942E4B}">
                  <a14:imgProps xmlns:a14="http://schemas.microsoft.com/office/drawing/2010/main">
                    <a14:imgLayer r:embed="rId13">
                      <a14:imgEffect>
                        <a14:backgroundRemoval t="3275" b="93199" l="4930" r="95423">
                          <a14:foregroundMark x1="61972" y1="4534" x2="47887" y2="11335"/>
                          <a14:foregroundMark x1="47887" y1="11335" x2="44718" y2="15365"/>
                          <a14:foregroundMark x1="44718" y1="15365" x2="44718" y2="15365"/>
                          <a14:foregroundMark x1="19718" y1="30227" x2="9507" y2="39043"/>
                          <a14:foregroundMark x1="9507" y1="39043" x2="6338" y2="53904"/>
                          <a14:foregroundMark x1="6338" y1="53904" x2="13028" y2="72292"/>
                          <a14:foregroundMark x1="21127" y1="81360" x2="38028" y2="90680"/>
                          <a14:foregroundMark x1="38028" y1="90680" x2="45070" y2="91436"/>
                          <a14:foregroundMark x1="45070" y1="91436" x2="56338" y2="91436"/>
                          <a14:foregroundMark x1="56338" y1="91436" x2="69014" y2="87657"/>
                          <a14:foregroundMark x1="69014" y1="87657" x2="79930" y2="81612"/>
                          <a14:foregroundMark x1="79930" y1="81612" x2="88380" y2="67758"/>
                          <a14:foregroundMark x1="88380" y1="67758" x2="88380" y2="53652"/>
                          <a14:foregroundMark x1="88380" y1="53652" x2="93310" y2="57683"/>
                          <a14:foregroundMark x1="93310" y1="57683" x2="93310" y2="67758"/>
                          <a14:foregroundMark x1="93310" y1="67758" x2="91197" y2="72292"/>
                          <a14:foregroundMark x1="91197" y1="72292" x2="83451" y2="81108"/>
                          <a14:foregroundMark x1="83451" y1="81108" x2="78521" y2="83123"/>
                          <a14:foregroundMark x1="73239" y1="75315" x2="76056" y2="70277"/>
                          <a14:foregroundMark x1="76056" y1="70277" x2="73239" y2="78589"/>
                          <a14:foregroundMark x1="73239" y1="78589" x2="63380" y2="88161"/>
                          <a14:foregroundMark x1="63380" y1="88161" x2="57746" y2="90680"/>
                          <a14:foregroundMark x1="57746" y1="90680" x2="45070" y2="93199"/>
                          <a14:foregroundMark x1="45070" y1="93199" x2="41901" y2="92191"/>
                          <a14:foregroundMark x1="56338" y1="4786" x2="32746" y2="14358"/>
                          <a14:foregroundMark x1="18662" y1="28212" x2="7746" y2="43325"/>
                          <a14:foregroundMark x1="7746" y1="43325" x2="10563" y2="39043"/>
                          <a14:foregroundMark x1="10563" y1="39043" x2="6338" y2="42317"/>
                          <a14:foregroundMark x1="6338" y1="42317" x2="4930" y2="51134"/>
                          <a14:foregroundMark x1="4930" y1="51134" x2="5282" y2="48363"/>
                          <a14:foregroundMark x1="83451" y1="51889" x2="90493" y2="50882"/>
                          <a14:foregroundMark x1="90493" y1="50882" x2="95423" y2="59194"/>
                          <a14:foregroundMark x1="95423" y1="59194" x2="94718" y2="65491"/>
                          <a14:foregroundMark x1="85563" y1="46096" x2="83099" y2="40806"/>
                          <a14:foregroundMark x1="83099" y1="40806" x2="79225" y2="37028"/>
                          <a14:foregroundMark x1="79225" y1="37028" x2="78521" y2="37280"/>
                          <a14:foregroundMark x1="58099" y1="22922" x2="78873" y2="37028"/>
                        </a14:backgroundRemoval>
                      </a14:imgEffect>
                    </a14:imgLayer>
                  </a14:imgProps>
                </a:ext>
                <a:ext uri="{28A0092B-C50C-407E-A947-70E740481C1C}">
                  <a14:useLocalDpi xmlns:a14="http://schemas.microsoft.com/office/drawing/2010/main"/>
                </a:ext>
              </a:extLst>
            </a:blip>
            <a:srcRect t="1571" r="2705" b="4475"/>
            <a:stretch/>
          </p:blipFill>
          <p:spPr>
            <a:xfrm>
              <a:off x="14676805" y="4966690"/>
              <a:ext cx="245647" cy="331595"/>
            </a:xfrm>
            <a:prstGeom prst="rect">
              <a:avLst/>
            </a:prstGeom>
          </p:spPr>
        </p:pic>
        <p:sp>
          <p:nvSpPr>
            <p:cNvPr id="234" name="TextBox 233">
              <a:extLst>
                <a:ext uri="{FF2B5EF4-FFF2-40B4-BE49-F238E27FC236}">
                  <a16:creationId xmlns:a16="http://schemas.microsoft.com/office/drawing/2014/main" id="{96F7B6DA-D3C2-A445-A8A6-92BA5E549D18}"/>
                </a:ext>
              </a:extLst>
            </p:cNvPr>
            <p:cNvSpPr txBox="1"/>
            <p:nvPr/>
          </p:nvSpPr>
          <p:spPr>
            <a:xfrm>
              <a:off x="13693230" y="4960366"/>
              <a:ext cx="983781" cy="363433"/>
            </a:xfrm>
            <a:prstGeom prst="rect">
              <a:avLst/>
            </a:prstGeom>
            <a:noFill/>
          </p:spPr>
          <p:txBody>
            <a:bodyPr wrap="square" rtlCol="0">
              <a:spAutoFit/>
            </a:bodyPr>
            <a:lstStyle/>
            <a:p>
              <a:pPr algn="r"/>
              <a:r>
                <a:rPr lang="en-US" sz="881" dirty="0">
                  <a:solidFill>
                    <a:srgbClr val="333F48"/>
                  </a:solidFill>
                  <a:latin typeface="Raleway" panose="020B0503030101060003" pitchFamily="34" charset="77"/>
                  <a:cs typeface="Arial" pitchFamily="34" charset="0"/>
                </a:rPr>
                <a:t>FULL</a:t>
              </a:r>
            </a:p>
            <a:p>
              <a:pPr algn="r"/>
              <a:r>
                <a:rPr lang="en-US" sz="881" dirty="0">
                  <a:solidFill>
                    <a:srgbClr val="333F48"/>
                  </a:solidFill>
                  <a:latin typeface="Raleway" panose="020B0503030101060003" pitchFamily="34" charset="77"/>
                  <a:cs typeface="Arial" pitchFamily="34" charset="0"/>
                </a:rPr>
                <a:t>CAPITATION</a:t>
              </a:r>
            </a:p>
          </p:txBody>
        </p:sp>
        <p:sp>
          <p:nvSpPr>
            <p:cNvPr id="235" name="TextBox 234">
              <a:extLst>
                <a:ext uri="{FF2B5EF4-FFF2-40B4-BE49-F238E27FC236}">
                  <a16:creationId xmlns:a16="http://schemas.microsoft.com/office/drawing/2014/main" id="{46B148CE-FC02-8F4B-B7AB-2781F40E58C4}"/>
                </a:ext>
              </a:extLst>
            </p:cNvPr>
            <p:cNvSpPr txBox="1"/>
            <p:nvPr/>
          </p:nvSpPr>
          <p:spPr>
            <a:xfrm>
              <a:off x="14630397" y="5029076"/>
              <a:ext cx="652463" cy="268663"/>
            </a:xfrm>
            <a:prstGeom prst="rect">
              <a:avLst/>
            </a:prstGeom>
            <a:noFill/>
          </p:spPr>
          <p:txBody>
            <a:bodyPr wrap="square" rtlCol="0">
              <a:spAutoFit/>
            </a:bodyPr>
            <a:lstStyle/>
            <a:p>
              <a:r>
                <a:rPr lang="en-US" sz="1146" b="1" dirty="0">
                  <a:solidFill>
                    <a:srgbClr val="333F48"/>
                  </a:solidFill>
                  <a:latin typeface="Roboto" panose="02000000000000000000" pitchFamily="2" charset="0"/>
                  <a:ea typeface="Roboto" panose="02000000000000000000" pitchFamily="2" charset="0"/>
                  <a:cs typeface="Roboto" panose="02000000000000000000" pitchFamily="2" charset="0"/>
                </a:rPr>
                <a:t>1.5%</a:t>
              </a:r>
            </a:p>
          </p:txBody>
        </p:sp>
      </p:grpSp>
      <p:grpSp>
        <p:nvGrpSpPr>
          <p:cNvPr id="2" name="Group 1">
            <a:extLst>
              <a:ext uri="{FF2B5EF4-FFF2-40B4-BE49-F238E27FC236}">
                <a16:creationId xmlns:a16="http://schemas.microsoft.com/office/drawing/2014/main" id="{C100818C-AC08-1942-9343-1241D8DD2A83}"/>
              </a:ext>
            </a:extLst>
          </p:cNvPr>
          <p:cNvGrpSpPr/>
          <p:nvPr/>
        </p:nvGrpSpPr>
        <p:grpSpPr>
          <a:xfrm>
            <a:off x="14215071" y="1928476"/>
            <a:ext cx="1321096" cy="363433"/>
            <a:chOff x="13156220" y="291116"/>
            <a:chExt cx="1321096" cy="363433"/>
          </a:xfrm>
        </p:grpSpPr>
        <p:pic>
          <p:nvPicPr>
            <p:cNvPr id="70" name="Picture 69">
              <a:extLst>
                <a:ext uri="{FF2B5EF4-FFF2-40B4-BE49-F238E27FC236}">
                  <a16:creationId xmlns:a16="http://schemas.microsoft.com/office/drawing/2014/main" id="{B1886845-1135-E448-AF5B-8C08AA97CCE4}"/>
                </a:ext>
              </a:extLst>
            </p:cNvPr>
            <p:cNvPicPr>
              <a:picLocks noChangeAspect="1"/>
            </p:cNvPicPr>
            <p:nvPr/>
          </p:nvPicPr>
          <p:blipFill rotWithShape="1">
            <a:blip r:embed="rId4">
              <a:alphaModFix amt="40000"/>
              <a:extLst>
                <a:ext uri="{BEBA8EAE-BF5A-486C-A8C5-ECC9F3942E4B}">
                  <a14:imgProps xmlns:a14="http://schemas.microsoft.com/office/drawing/2010/main">
                    <a14:imgLayer r:embed="rId14">
                      <a14:imgEffect>
                        <a14:backgroundRemoval t="3191" b="97074" l="2214" r="97786">
                          <a14:foregroundMark x1="62731" y1="3723" x2="56089" y2="5319"/>
                          <a14:foregroundMark x1="56089" y1="5319" x2="34317" y2="22074"/>
                          <a14:foregroundMark x1="8856" y1="43883" x2="5166" y2="47606"/>
                          <a14:foregroundMark x1="5166" y1="47606" x2="6642" y2="65957"/>
                          <a14:foregroundMark x1="85978" y1="48670" x2="92251" y2="51596"/>
                          <a14:foregroundMark x1="92251" y1="51596" x2="93727" y2="62500"/>
                          <a14:foregroundMark x1="93727" y1="62500" x2="92989" y2="68351"/>
                          <a14:foregroundMark x1="92989" y1="68351" x2="88192" y2="77926"/>
                          <a14:foregroundMark x1="88192" y1="77926" x2="79336" y2="86170"/>
                          <a14:foregroundMark x1="79336" y1="86170" x2="64576" y2="92819"/>
                          <a14:foregroundMark x1="64576" y1="92819" x2="56827" y2="94149"/>
                          <a14:foregroundMark x1="56827" y1="94149" x2="40959" y2="92553"/>
                          <a14:foregroundMark x1="40959" y1="92553" x2="29520" y2="88564"/>
                          <a14:foregroundMark x1="29520" y1="88564" x2="25461" y2="83245"/>
                          <a14:foregroundMark x1="25461" y1="83245" x2="19926" y2="79787"/>
                          <a14:foregroundMark x1="72325" y1="59840" x2="91144" y2="52394"/>
                          <a14:foregroundMark x1="91144" y1="52394" x2="94465" y2="56915"/>
                          <a14:foregroundMark x1="94465" y1="56915" x2="96679" y2="66223"/>
                          <a14:foregroundMark x1="96679" y1="66223" x2="96679" y2="66223"/>
                          <a14:foregroundMark x1="44280" y1="91489" x2="47601" y2="96011"/>
                          <a14:foregroundMark x1="47601" y1="96011" x2="53506" y2="97340"/>
                          <a14:foregroundMark x1="53506" y1="97340" x2="55720" y2="97340"/>
                          <a14:foregroundMark x1="61993" y1="3191" x2="33210" y2="13564"/>
                          <a14:foregroundMark x1="33210" y1="13564" x2="30627" y2="15426"/>
                          <a14:foregroundMark x1="48708" y1="7447" x2="42435" y2="9043"/>
                          <a14:foregroundMark x1="42435" y1="9043" x2="34317" y2="13564"/>
                          <a14:foregroundMark x1="45018" y1="7979" x2="33948" y2="13298"/>
                          <a14:foregroundMark x1="33948" y1="13298" x2="33948" y2="13298"/>
                          <a14:foregroundMark x1="19188" y1="26330" x2="7749" y2="38830"/>
                          <a14:foregroundMark x1="7749" y1="38830" x2="2214" y2="57181"/>
                          <a14:foregroundMark x1="2214" y1="57181" x2="3321" y2="68351"/>
                          <a14:foregroundMark x1="57565" y1="10106" x2="57934" y2="19415"/>
                          <a14:foregroundMark x1="57934" y1="19415" x2="66790" y2="29521"/>
                          <a14:foregroundMark x1="64576" y1="29521" x2="70111" y2="33511"/>
                          <a14:foregroundMark x1="70111" y1="33511" x2="81919" y2="38298"/>
                          <a14:foregroundMark x1="81550" y1="39096" x2="87454" y2="42021"/>
                          <a14:foregroundMark x1="87454" y1="42021" x2="93727" y2="50000"/>
                          <a14:foregroundMark x1="93727" y1="50000" x2="95572" y2="54255"/>
                          <a14:foregroundMark x1="89668" y1="45745" x2="93727" y2="49202"/>
                          <a14:foregroundMark x1="93727" y1="49202" x2="94834" y2="51064"/>
                          <a14:foregroundMark x1="91513" y1="46809" x2="95572" y2="50798"/>
                          <a14:foregroundMark x1="95572" y1="50798" x2="95941" y2="51330"/>
                          <a14:foregroundMark x1="95572" y1="54255" x2="97786" y2="57181"/>
                          <a14:foregroundMark x1="31365" y1="19681" x2="11439" y2="34043"/>
                          <a14:foregroundMark x1="11439" y1="34043" x2="14391" y2="30319"/>
                          <a14:foregroundMark x1="12177" y1="31649" x2="2583" y2="54521"/>
                          <a14:foregroundMark x1="2583" y1="54521" x2="2583" y2="54787"/>
                        </a14:backgroundRemoval>
                      </a14:imgEffect>
                    </a14:imgLayer>
                  </a14:imgProps>
                </a:ext>
                <a:ext uri="{28A0092B-C50C-407E-A947-70E740481C1C}">
                  <a14:useLocalDpi xmlns:a14="http://schemas.microsoft.com/office/drawing/2010/main"/>
                </a:ext>
              </a:extLst>
            </a:blip>
            <a:srcRect/>
            <a:stretch/>
          </p:blipFill>
          <p:spPr>
            <a:xfrm>
              <a:off x="14077260" y="375414"/>
              <a:ext cx="164106" cy="228533"/>
            </a:xfrm>
            <a:prstGeom prst="rect">
              <a:avLst/>
            </a:prstGeom>
          </p:spPr>
        </p:pic>
        <p:sp>
          <p:nvSpPr>
            <p:cNvPr id="236" name="TextBox 235">
              <a:extLst>
                <a:ext uri="{FF2B5EF4-FFF2-40B4-BE49-F238E27FC236}">
                  <a16:creationId xmlns:a16="http://schemas.microsoft.com/office/drawing/2014/main" id="{447948DD-6FDA-DB4A-93FF-67F3384E0FBB}"/>
                </a:ext>
              </a:extLst>
            </p:cNvPr>
            <p:cNvSpPr txBox="1"/>
            <p:nvPr/>
          </p:nvSpPr>
          <p:spPr>
            <a:xfrm>
              <a:off x="13156220" y="291116"/>
              <a:ext cx="875927" cy="363433"/>
            </a:xfrm>
            <a:prstGeom prst="rect">
              <a:avLst/>
            </a:prstGeom>
            <a:noFill/>
          </p:spPr>
          <p:txBody>
            <a:bodyPr wrap="square" rtlCol="0">
              <a:spAutoFit/>
            </a:bodyPr>
            <a:lstStyle/>
            <a:p>
              <a:pPr algn="r"/>
              <a:r>
                <a:rPr lang="en-US" sz="881" dirty="0">
                  <a:solidFill>
                    <a:srgbClr val="333F48"/>
                  </a:solidFill>
                  <a:latin typeface="Raleway" panose="020B0503030101060003" pitchFamily="34" charset="77"/>
                  <a:cs typeface="Arial" pitchFamily="34" charset="0"/>
                </a:rPr>
                <a:t>NON-VISIT FUNCTIONS</a:t>
              </a:r>
            </a:p>
          </p:txBody>
        </p:sp>
        <p:sp>
          <p:nvSpPr>
            <p:cNvPr id="237" name="TextBox 236">
              <a:extLst>
                <a:ext uri="{FF2B5EF4-FFF2-40B4-BE49-F238E27FC236}">
                  <a16:creationId xmlns:a16="http://schemas.microsoft.com/office/drawing/2014/main" id="{F1329868-72CA-C348-BC33-972B1B418610}"/>
                </a:ext>
              </a:extLst>
            </p:cNvPr>
            <p:cNvSpPr txBox="1"/>
            <p:nvPr/>
          </p:nvSpPr>
          <p:spPr>
            <a:xfrm>
              <a:off x="13916817" y="367329"/>
              <a:ext cx="560499" cy="268663"/>
            </a:xfrm>
            <a:prstGeom prst="rect">
              <a:avLst/>
            </a:prstGeom>
            <a:noFill/>
          </p:spPr>
          <p:txBody>
            <a:bodyPr wrap="square" rtlCol="0">
              <a:spAutoFit/>
            </a:bodyPr>
            <a:lstStyle/>
            <a:p>
              <a:pPr algn="ctr"/>
              <a:r>
                <a:rPr lang="en-US" sz="1146" b="1" dirty="0">
                  <a:solidFill>
                    <a:srgbClr val="333F48"/>
                  </a:solidFill>
                  <a:latin typeface="Roboto" panose="02000000000000000000" pitchFamily="2" charset="0"/>
                  <a:ea typeface="Roboto" panose="02000000000000000000" pitchFamily="2" charset="0"/>
                  <a:cs typeface="Roboto" panose="02000000000000000000" pitchFamily="2" charset="0"/>
                </a:rPr>
                <a:t>0.1%</a:t>
              </a:r>
            </a:p>
          </p:txBody>
        </p:sp>
      </p:grpSp>
      <p:grpSp>
        <p:nvGrpSpPr>
          <p:cNvPr id="11" name="Group 10">
            <a:extLst>
              <a:ext uri="{FF2B5EF4-FFF2-40B4-BE49-F238E27FC236}">
                <a16:creationId xmlns:a16="http://schemas.microsoft.com/office/drawing/2014/main" id="{E3D4E475-85BD-244D-8405-385429E0348D}"/>
              </a:ext>
            </a:extLst>
          </p:cNvPr>
          <p:cNvGrpSpPr/>
          <p:nvPr/>
        </p:nvGrpSpPr>
        <p:grpSpPr>
          <a:xfrm>
            <a:off x="14054418" y="3155111"/>
            <a:ext cx="1081693" cy="268663"/>
            <a:chOff x="13067521" y="811290"/>
            <a:chExt cx="1081693" cy="268663"/>
          </a:xfrm>
        </p:grpSpPr>
        <p:pic>
          <p:nvPicPr>
            <p:cNvPr id="77" name="Picture 76">
              <a:extLst>
                <a:ext uri="{FF2B5EF4-FFF2-40B4-BE49-F238E27FC236}">
                  <a16:creationId xmlns:a16="http://schemas.microsoft.com/office/drawing/2014/main" id="{8D17DFFD-BAD8-B944-93D5-F3397739B6DF}"/>
                </a:ext>
              </a:extLst>
            </p:cNvPr>
            <p:cNvPicPr>
              <a:picLocks noChangeAspect="1"/>
            </p:cNvPicPr>
            <p:nvPr/>
          </p:nvPicPr>
          <p:blipFill>
            <a:blip r:embed="rId15">
              <a:extLst>
                <a:ext uri="{BEBA8EAE-BF5A-486C-A8C5-ECC9F3942E4B}">
                  <a14:imgProps xmlns:a14="http://schemas.microsoft.com/office/drawing/2010/main">
                    <a14:imgLayer r:embed="rId16">
                      <a14:imgEffect>
                        <a14:backgroundRemoval t="2551" b="93367" l="9211" r="94737">
                          <a14:foregroundMark x1="64474" y1="3571" x2="49013" y2="10714"/>
                          <a14:foregroundMark x1="49013" y1="10714" x2="46382" y2="13265"/>
                          <a14:foregroundMark x1="25987" y1="72704" x2="29605" y2="76531"/>
                          <a14:foregroundMark x1="29605" y1="76531" x2="31908" y2="81633"/>
                          <a14:foregroundMark x1="31908" y1="81633" x2="36842" y2="84949"/>
                          <a14:foregroundMark x1="36842" y1="84949" x2="39803" y2="89541"/>
                          <a14:foregroundMark x1="39803" y1="89541" x2="45724" y2="91837"/>
                          <a14:foregroundMark x1="45724" y1="91837" x2="52303" y2="92602"/>
                          <a14:foregroundMark x1="52303" y1="92602" x2="65789" y2="90561"/>
                          <a14:foregroundMark x1="65789" y1="90561" x2="68750" y2="88776"/>
                          <a14:foregroundMark x1="86513" y1="50765" x2="91776" y2="54337"/>
                          <a14:foregroundMark x1="91776" y1="54337" x2="93092" y2="64286"/>
                          <a14:foregroundMark x1="93092" y1="64286" x2="91447" y2="70663"/>
                          <a14:foregroundMark x1="56908" y1="13520" x2="61184" y2="23214"/>
                          <a14:foregroundMark x1="61184" y1="23214" x2="85855" y2="40306"/>
                          <a14:foregroundMark x1="85855" y1="40306" x2="88816" y2="44898"/>
                          <a14:foregroundMark x1="88816" y1="44898" x2="90789" y2="45663"/>
                          <a14:foregroundMark x1="87500" y1="45153" x2="92434" y2="48469"/>
                          <a14:foregroundMark x1="92434" y1="48469" x2="94737" y2="53571"/>
                          <a14:foregroundMark x1="36842" y1="80612" x2="37171" y2="85714"/>
                          <a14:foregroundMark x1="37171" y1="85714" x2="47368" y2="92347"/>
                          <a14:foregroundMark x1="47368" y1="92347" x2="53947" y2="93367"/>
                          <a14:foregroundMark x1="53947" y1="93367" x2="58553" y2="92602"/>
                        </a14:backgroundRemoval>
                      </a14:imgEffect>
                    </a14:imgLayer>
                  </a14:imgProps>
                </a:ext>
                <a:ext uri="{28A0092B-C50C-407E-A947-70E740481C1C}">
                  <a14:useLocalDpi xmlns:a14="http://schemas.microsoft.com/office/drawing/2010/main"/>
                </a:ext>
              </a:extLst>
            </a:blip>
            <a:stretch>
              <a:fillRect/>
            </a:stretch>
          </p:blipFill>
          <p:spPr>
            <a:xfrm>
              <a:off x="13228468" y="821161"/>
              <a:ext cx="193040" cy="248920"/>
            </a:xfrm>
            <a:prstGeom prst="rect">
              <a:avLst/>
            </a:prstGeom>
          </p:spPr>
        </p:pic>
        <p:sp>
          <p:nvSpPr>
            <p:cNvPr id="238" name="TextBox 237">
              <a:extLst>
                <a:ext uri="{FF2B5EF4-FFF2-40B4-BE49-F238E27FC236}">
                  <a16:creationId xmlns:a16="http://schemas.microsoft.com/office/drawing/2014/main" id="{5B408C55-6FEF-2140-9501-A5CA3CF2AD3D}"/>
                </a:ext>
              </a:extLst>
            </p:cNvPr>
            <p:cNvSpPr txBox="1"/>
            <p:nvPr/>
          </p:nvSpPr>
          <p:spPr>
            <a:xfrm>
              <a:off x="13504812" y="825524"/>
              <a:ext cx="644402" cy="227883"/>
            </a:xfrm>
            <a:prstGeom prst="rect">
              <a:avLst/>
            </a:prstGeom>
            <a:noFill/>
          </p:spPr>
          <p:txBody>
            <a:bodyPr wrap="square" rtlCol="0">
              <a:spAutoFit/>
            </a:bodyPr>
            <a:lstStyle/>
            <a:p>
              <a:r>
                <a:rPr lang="en-US" sz="881" dirty="0">
                  <a:solidFill>
                    <a:schemeClr val="tx2"/>
                  </a:solidFill>
                  <a:latin typeface="Raleway" panose="020B0503030101060003" pitchFamily="34" charset="77"/>
                  <a:cs typeface="Arial" pitchFamily="34" charset="0"/>
                </a:rPr>
                <a:t>OTHER</a:t>
              </a:r>
            </a:p>
          </p:txBody>
        </p:sp>
        <p:sp>
          <p:nvSpPr>
            <p:cNvPr id="239" name="TextBox 238">
              <a:extLst>
                <a:ext uri="{FF2B5EF4-FFF2-40B4-BE49-F238E27FC236}">
                  <a16:creationId xmlns:a16="http://schemas.microsoft.com/office/drawing/2014/main" id="{C97ABC28-E4F8-6A4D-AD5F-B9BFFCD9BBF5}"/>
                </a:ext>
              </a:extLst>
            </p:cNvPr>
            <p:cNvSpPr txBox="1"/>
            <p:nvPr/>
          </p:nvSpPr>
          <p:spPr>
            <a:xfrm>
              <a:off x="13067521" y="811290"/>
              <a:ext cx="597513" cy="268663"/>
            </a:xfrm>
            <a:prstGeom prst="rect">
              <a:avLst/>
            </a:prstGeom>
            <a:noFill/>
          </p:spPr>
          <p:txBody>
            <a:bodyPr wrap="square" rtlCol="0">
              <a:spAutoFit/>
            </a:bodyPr>
            <a:lstStyle/>
            <a:p>
              <a:pPr algn="ctr"/>
              <a:r>
                <a:rPr lang="en-US" sz="1146" b="1" dirty="0">
                  <a:solidFill>
                    <a:srgbClr val="333F48"/>
                  </a:solidFill>
                  <a:latin typeface="Roboto" panose="02000000000000000000" pitchFamily="2" charset="0"/>
                  <a:ea typeface="Roboto" panose="02000000000000000000" pitchFamily="2" charset="0"/>
                  <a:cs typeface="Roboto" panose="02000000000000000000" pitchFamily="2" charset="0"/>
                </a:rPr>
                <a:t>1.1%</a:t>
              </a:r>
            </a:p>
          </p:txBody>
        </p:sp>
      </p:grpSp>
      <p:grpSp>
        <p:nvGrpSpPr>
          <p:cNvPr id="4" name="Group 3">
            <a:extLst>
              <a:ext uri="{FF2B5EF4-FFF2-40B4-BE49-F238E27FC236}">
                <a16:creationId xmlns:a16="http://schemas.microsoft.com/office/drawing/2014/main" id="{40AB7291-23EF-5143-B9D7-DD93041BA268}"/>
              </a:ext>
            </a:extLst>
          </p:cNvPr>
          <p:cNvGrpSpPr/>
          <p:nvPr/>
        </p:nvGrpSpPr>
        <p:grpSpPr>
          <a:xfrm>
            <a:off x="12552410" y="8734105"/>
            <a:ext cx="1174075" cy="567209"/>
            <a:chOff x="10203676" y="7272814"/>
            <a:chExt cx="1066228" cy="515107"/>
          </a:xfrm>
        </p:grpSpPr>
        <p:pic>
          <p:nvPicPr>
            <p:cNvPr id="76" name="Picture 75">
              <a:extLst>
                <a:ext uri="{FF2B5EF4-FFF2-40B4-BE49-F238E27FC236}">
                  <a16:creationId xmlns:a16="http://schemas.microsoft.com/office/drawing/2014/main" id="{645F7073-3157-D748-8004-FECCDF44C0A0}"/>
                </a:ext>
              </a:extLst>
            </p:cNvPr>
            <p:cNvPicPr>
              <a:picLocks noChangeAspect="1"/>
            </p:cNvPicPr>
            <p:nvPr/>
          </p:nvPicPr>
          <p:blipFill rotWithShape="1">
            <a:blip r:embed="rId10">
              <a:alphaModFix amt="80000"/>
              <a:extLst>
                <a:ext uri="{BEBA8EAE-BF5A-486C-A8C5-ECC9F3942E4B}">
                  <a14:imgProps xmlns:a14="http://schemas.microsoft.com/office/drawing/2010/main">
                    <a14:imgLayer r:embed="rId12">
                      <a14:imgEffect>
                        <a14:backgroundRemoval t="3275" b="93199" l="4930" r="95423">
                          <a14:foregroundMark x1="61972" y1="4534" x2="47887" y2="11335"/>
                          <a14:foregroundMark x1="47887" y1="11335" x2="44718" y2="15365"/>
                          <a14:foregroundMark x1="44718" y1="15365" x2="44718" y2="15365"/>
                          <a14:foregroundMark x1="19718" y1="30227" x2="9507" y2="39043"/>
                          <a14:foregroundMark x1="9507" y1="39043" x2="6338" y2="53904"/>
                          <a14:foregroundMark x1="6338" y1="53904" x2="13028" y2="72292"/>
                          <a14:foregroundMark x1="21127" y1="81360" x2="38028" y2="90680"/>
                          <a14:foregroundMark x1="38028" y1="90680" x2="45070" y2="91436"/>
                          <a14:foregroundMark x1="45070" y1="91436" x2="56338" y2="91436"/>
                          <a14:foregroundMark x1="56338" y1="91436" x2="69014" y2="87657"/>
                          <a14:foregroundMark x1="69014" y1="87657" x2="79930" y2="81612"/>
                          <a14:foregroundMark x1="79930" y1="81612" x2="88380" y2="67758"/>
                          <a14:foregroundMark x1="88380" y1="67758" x2="88380" y2="53652"/>
                          <a14:foregroundMark x1="88380" y1="53652" x2="93310" y2="57683"/>
                          <a14:foregroundMark x1="93310" y1="57683" x2="93310" y2="67758"/>
                          <a14:foregroundMark x1="93310" y1="67758" x2="91197" y2="72292"/>
                          <a14:foregroundMark x1="91197" y1="72292" x2="83451" y2="81108"/>
                          <a14:foregroundMark x1="83451" y1="81108" x2="78521" y2="83123"/>
                          <a14:foregroundMark x1="73239" y1="75315" x2="76056" y2="70277"/>
                          <a14:foregroundMark x1="76056" y1="70277" x2="73239" y2="78589"/>
                          <a14:foregroundMark x1="73239" y1="78589" x2="63380" y2="88161"/>
                          <a14:foregroundMark x1="63380" y1="88161" x2="57746" y2="90680"/>
                          <a14:foregroundMark x1="57746" y1="90680" x2="45070" y2="93199"/>
                          <a14:foregroundMark x1="45070" y1="93199" x2="41901" y2="92191"/>
                          <a14:foregroundMark x1="56338" y1="4786" x2="32746" y2="14358"/>
                          <a14:foregroundMark x1="18662" y1="28212" x2="7746" y2="43325"/>
                          <a14:foregroundMark x1="7746" y1="43325" x2="10563" y2="39043"/>
                          <a14:foregroundMark x1="10563" y1="39043" x2="6338" y2="42317"/>
                          <a14:foregroundMark x1="6338" y1="42317" x2="4930" y2="51134"/>
                          <a14:foregroundMark x1="4930" y1="51134" x2="5282" y2="48363"/>
                          <a14:foregroundMark x1="83451" y1="51889" x2="90493" y2="50882"/>
                          <a14:foregroundMark x1="90493" y1="50882" x2="95423" y2="59194"/>
                          <a14:foregroundMark x1="95423" y1="59194" x2="94718" y2="65491"/>
                          <a14:foregroundMark x1="85563" y1="46096" x2="83099" y2="40806"/>
                          <a14:foregroundMark x1="83099" y1="40806" x2="79225" y2="37028"/>
                          <a14:foregroundMark x1="79225" y1="37028" x2="78521" y2="37280"/>
                          <a14:foregroundMark x1="58099" y1="22922" x2="78873" y2="37028"/>
                        </a14:backgroundRemoval>
                      </a14:imgEffect>
                    </a14:imgLayer>
                  </a14:imgProps>
                </a:ext>
                <a:ext uri="{28A0092B-C50C-407E-A947-70E740481C1C}">
                  <a14:useLocalDpi xmlns:a14="http://schemas.microsoft.com/office/drawing/2010/main"/>
                </a:ext>
              </a:extLst>
            </a:blip>
            <a:srcRect t="1571" r="2705" b="4475"/>
            <a:stretch/>
          </p:blipFill>
          <p:spPr>
            <a:xfrm>
              <a:off x="10207446" y="7272814"/>
              <a:ext cx="179734" cy="242624"/>
            </a:xfrm>
            <a:prstGeom prst="rect">
              <a:avLst/>
            </a:prstGeom>
          </p:spPr>
        </p:pic>
        <p:pic>
          <p:nvPicPr>
            <p:cNvPr id="67" name="Picture 66">
              <a:extLst>
                <a:ext uri="{FF2B5EF4-FFF2-40B4-BE49-F238E27FC236}">
                  <a16:creationId xmlns:a16="http://schemas.microsoft.com/office/drawing/2014/main" id="{C2D8B534-DF7B-204C-83BD-466298D7A4BE}"/>
                </a:ext>
              </a:extLst>
            </p:cNvPr>
            <p:cNvPicPr>
              <a:picLocks noChangeAspect="1"/>
            </p:cNvPicPr>
            <p:nvPr/>
          </p:nvPicPr>
          <p:blipFill rotWithShape="1">
            <a:blip r:embed="rId4">
              <a:alphaModFix amt="40000"/>
              <a:extLst>
                <a:ext uri="{BEBA8EAE-BF5A-486C-A8C5-ECC9F3942E4B}">
                  <a14:imgProps xmlns:a14="http://schemas.microsoft.com/office/drawing/2010/main">
                    <a14:imgLayer r:embed="rId17">
                      <a14:imgEffect>
                        <a14:backgroundRemoval t="3191" b="97074" l="2214" r="97786">
                          <a14:foregroundMark x1="62731" y1="3723" x2="56089" y2="5319"/>
                          <a14:foregroundMark x1="56089" y1="5319" x2="34317" y2="22074"/>
                          <a14:foregroundMark x1="8856" y1="43883" x2="5166" y2="47606"/>
                          <a14:foregroundMark x1="5166" y1="47606" x2="6642" y2="65957"/>
                          <a14:foregroundMark x1="85978" y1="48670" x2="92251" y2="51596"/>
                          <a14:foregroundMark x1="92251" y1="51596" x2="93727" y2="62500"/>
                          <a14:foregroundMark x1="93727" y1="62500" x2="92989" y2="68351"/>
                          <a14:foregroundMark x1="92989" y1="68351" x2="88192" y2="77926"/>
                          <a14:foregroundMark x1="88192" y1="77926" x2="79336" y2="86170"/>
                          <a14:foregroundMark x1="79336" y1="86170" x2="64576" y2="92819"/>
                          <a14:foregroundMark x1="64576" y1="92819" x2="56827" y2="94149"/>
                          <a14:foregroundMark x1="56827" y1="94149" x2="40959" y2="92553"/>
                          <a14:foregroundMark x1="40959" y1="92553" x2="29520" y2="88564"/>
                          <a14:foregroundMark x1="29520" y1="88564" x2="25461" y2="83245"/>
                          <a14:foregroundMark x1="25461" y1="83245" x2="19926" y2="79787"/>
                          <a14:foregroundMark x1="72325" y1="59840" x2="91144" y2="52394"/>
                          <a14:foregroundMark x1="91144" y1="52394" x2="94465" y2="56915"/>
                          <a14:foregroundMark x1="94465" y1="56915" x2="96679" y2="66223"/>
                          <a14:foregroundMark x1="96679" y1="66223" x2="96679" y2="66223"/>
                          <a14:foregroundMark x1="44280" y1="91489" x2="47601" y2="96011"/>
                          <a14:foregroundMark x1="47601" y1="96011" x2="53506" y2="97340"/>
                          <a14:foregroundMark x1="53506" y1="97340" x2="55720" y2="97340"/>
                          <a14:foregroundMark x1="61993" y1="3191" x2="33210" y2="13564"/>
                          <a14:foregroundMark x1="33210" y1="13564" x2="30627" y2="15426"/>
                          <a14:foregroundMark x1="48708" y1="7447" x2="42435" y2="9043"/>
                          <a14:foregroundMark x1="42435" y1="9043" x2="34317" y2="13564"/>
                          <a14:foregroundMark x1="45018" y1="7979" x2="33948" y2="13298"/>
                          <a14:foregroundMark x1="33948" y1="13298" x2="33948" y2="13298"/>
                          <a14:foregroundMark x1="19188" y1="26330" x2="7749" y2="38830"/>
                          <a14:foregroundMark x1="7749" y1="38830" x2="2214" y2="57181"/>
                          <a14:foregroundMark x1="2214" y1="57181" x2="3321" y2="68351"/>
                          <a14:foregroundMark x1="57565" y1="10106" x2="57934" y2="19415"/>
                          <a14:foregroundMark x1="57934" y1="19415" x2="66790" y2="29521"/>
                          <a14:foregroundMark x1="64576" y1="29521" x2="70111" y2="33511"/>
                          <a14:foregroundMark x1="70111" y1="33511" x2="81919" y2="38298"/>
                          <a14:foregroundMark x1="81550" y1="39096" x2="87454" y2="42021"/>
                          <a14:foregroundMark x1="87454" y1="42021" x2="93727" y2="50000"/>
                          <a14:foregroundMark x1="93727" y1="50000" x2="95572" y2="54255"/>
                          <a14:foregroundMark x1="89668" y1="45745" x2="93727" y2="49202"/>
                          <a14:foregroundMark x1="93727" y1="49202" x2="94834" y2="51064"/>
                          <a14:foregroundMark x1="91513" y1="46809" x2="95572" y2="50798"/>
                          <a14:foregroundMark x1="95572" y1="50798" x2="95941" y2="51330"/>
                          <a14:foregroundMark x1="95572" y1="54255" x2="97786" y2="57181"/>
                          <a14:foregroundMark x1="31365" y1="19681" x2="11439" y2="34043"/>
                          <a14:foregroundMark x1="11439" y1="34043" x2="14391" y2="30319"/>
                          <a14:foregroundMark x1="12177" y1="31649" x2="2583" y2="54521"/>
                          <a14:foregroundMark x1="2583" y1="54521" x2="2583" y2="54787"/>
                        </a14:backgroundRemoval>
                      </a14:imgEffect>
                    </a14:imgLayer>
                  </a14:imgProps>
                </a:ext>
                <a:ext uri="{28A0092B-C50C-407E-A947-70E740481C1C}">
                  <a14:useLocalDpi xmlns:a14="http://schemas.microsoft.com/office/drawing/2010/main"/>
                </a:ext>
              </a:extLst>
            </a:blip>
            <a:srcRect/>
            <a:stretch/>
          </p:blipFill>
          <p:spPr>
            <a:xfrm>
              <a:off x="10203676" y="7530542"/>
              <a:ext cx="185338" cy="257379"/>
            </a:xfrm>
            <a:prstGeom prst="rect">
              <a:avLst/>
            </a:prstGeom>
          </p:spPr>
        </p:pic>
        <p:sp>
          <p:nvSpPr>
            <p:cNvPr id="244" name="TextBox 243">
              <a:extLst>
                <a:ext uri="{FF2B5EF4-FFF2-40B4-BE49-F238E27FC236}">
                  <a16:creationId xmlns:a16="http://schemas.microsoft.com/office/drawing/2014/main" id="{C9F085FC-8E8C-CB4F-A838-53E2BBA3DA85}"/>
                </a:ext>
              </a:extLst>
            </p:cNvPr>
            <p:cNvSpPr txBox="1"/>
            <p:nvPr/>
          </p:nvSpPr>
          <p:spPr>
            <a:xfrm>
              <a:off x="10376833" y="7314622"/>
              <a:ext cx="893071" cy="183241"/>
            </a:xfrm>
            <a:prstGeom prst="rect">
              <a:avLst/>
            </a:prstGeom>
            <a:noFill/>
          </p:spPr>
          <p:txBody>
            <a:bodyPr wrap="square" rtlCol="0">
              <a:noAutofit/>
            </a:bodyPr>
            <a:lstStyle/>
            <a:p>
              <a:r>
                <a:rPr lang="en-US" sz="737" dirty="0">
                  <a:solidFill>
                    <a:srgbClr val="333F48"/>
                  </a:solidFill>
                  <a:latin typeface="Raleway" panose="020B0503030101060003" pitchFamily="34" charset="77"/>
                  <a:cs typeface="Arial" pitchFamily="34" charset="0"/>
                </a:rPr>
                <a:t>AT RISK</a:t>
              </a:r>
            </a:p>
          </p:txBody>
        </p:sp>
        <p:sp>
          <p:nvSpPr>
            <p:cNvPr id="245" name="TextBox 244">
              <a:extLst>
                <a:ext uri="{FF2B5EF4-FFF2-40B4-BE49-F238E27FC236}">
                  <a16:creationId xmlns:a16="http://schemas.microsoft.com/office/drawing/2014/main" id="{D992C172-1F08-D541-952A-4AFCA6DA3923}"/>
                </a:ext>
              </a:extLst>
            </p:cNvPr>
            <p:cNvSpPr txBox="1"/>
            <p:nvPr/>
          </p:nvSpPr>
          <p:spPr>
            <a:xfrm>
              <a:off x="10361453" y="7571947"/>
              <a:ext cx="893071" cy="183241"/>
            </a:xfrm>
            <a:prstGeom prst="rect">
              <a:avLst/>
            </a:prstGeom>
            <a:noFill/>
          </p:spPr>
          <p:txBody>
            <a:bodyPr wrap="square" rtlCol="0">
              <a:noAutofit/>
            </a:bodyPr>
            <a:lstStyle/>
            <a:p>
              <a:r>
                <a:rPr lang="en-US" sz="737" dirty="0">
                  <a:solidFill>
                    <a:srgbClr val="333F48"/>
                  </a:solidFill>
                  <a:latin typeface="Raleway" panose="020B0503030101060003" pitchFamily="34" charset="77"/>
                  <a:cs typeface="Arial" pitchFamily="34" charset="0"/>
                </a:rPr>
                <a:t>NOT AT RISK</a:t>
              </a:r>
            </a:p>
          </p:txBody>
        </p:sp>
      </p:grpSp>
      <p:graphicFrame>
        <p:nvGraphicFramePr>
          <p:cNvPr id="251" name="Table 250">
            <a:extLst>
              <a:ext uri="{FF2B5EF4-FFF2-40B4-BE49-F238E27FC236}">
                <a16:creationId xmlns:a16="http://schemas.microsoft.com/office/drawing/2014/main" id="{C87F8741-C094-9348-99FD-1E76430DE0F3}"/>
              </a:ext>
            </a:extLst>
          </p:cNvPr>
          <p:cNvGraphicFramePr>
            <a:graphicFrameLocks noGrp="1"/>
          </p:cNvGraphicFramePr>
          <p:nvPr>
            <p:extLst>
              <p:ext uri="{D42A27DB-BD31-4B8C-83A1-F6EECF244321}">
                <p14:modId xmlns:p14="http://schemas.microsoft.com/office/powerpoint/2010/main" val="1527808784"/>
              </p:ext>
            </p:extLst>
          </p:nvPr>
        </p:nvGraphicFramePr>
        <p:xfrm>
          <a:off x="578868" y="4055280"/>
          <a:ext cx="1037339" cy="381969"/>
        </p:xfrm>
        <a:graphic>
          <a:graphicData uri="http://schemas.openxmlformats.org/drawingml/2006/table">
            <a:tbl>
              <a:tblPr/>
              <a:tblGrid>
                <a:gridCol w="1037339">
                  <a:extLst>
                    <a:ext uri="{9D8B030D-6E8A-4147-A177-3AD203B41FA5}">
                      <a16:colId xmlns:a16="http://schemas.microsoft.com/office/drawing/2014/main" val="20000"/>
                    </a:ext>
                  </a:extLst>
                </a:gridCol>
              </a:tblGrid>
              <a:tr h="381969">
                <a:tc>
                  <a:txBody>
                    <a:bodyPr/>
                    <a:lstStyle/>
                    <a:p>
                      <a:pPr algn="ctr" fontAlgn="b"/>
                      <a:r>
                        <a:rPr lang="en-US" sz="2000" b="1" i="0" u="none" strike="noStrike" dirty="0">
                          <a:solidFill>
                            <a:srgbClr val="333F48"/>
                          </a:solidFill>
                          <a:effectLst/>
                          <a:latin typeface="Roboto" panose="02000000000000000000" pitchFamily="2" charset="0"/>
                          <a:ea typeface="Roboto" panose="02000000000000000000" pitchFamily="2" charset="0"/>
                          <a:cs typeface="Roboto" panose="02000000000000000000" pitchFamily="2" charset="0"/>
                        </a:rPr>
                        <a:t>77%</a:t>
                      </a: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252" name="TextBox 251">
            <a:extLst>
              <a:ext uri="{FF2B5EF4-FFF2-40B4-BE49-F238E27FC236}">
                <a16:creationId xmlns:a16="http://schemas.microsoft.com/office/drawing/2014/main" id="{CE66C552-4FF3-B146-8793-15F939A52404}"/>
              </a:ext>
            </a:extLst>
          </p:cNvPr>
          <p:cNvSpPr txBox="1"/>
          <p:nvPr/>
        </p:nvSpPr>
        <p:spPr>
          <a:xfrm>
            <a:off x="657463" y="4393579"/>
            <a:ext cx="818705" cy="338554"/>
          </a:xfrm>
          <a:prstGeom prst="rect">
            <a:avLst/>
          </a:prstGeom>
          <a:noFill/>
        </p:spPr>
        <p:txBody>
          <a:bodyPr wrap="square" rtlCol="0">
            <a:spAutoFit/>
          </a:bodyPr>
          <a:lstStyle/>
          <a:p>
            <a:pPr algn="ctr"/>
            <a:r>
              <a:rPr lang="en-US" sz="800" dirty="0">
                <a:solidFill>
                  <a:srgbClr val="333F48"/>
                </a:solidFill>
                <a:latin typeface="Raleway" panose="020B0503030101060003" pitchFamily="34" charset="77"/>
                <a:cs typeface="Arial" pitchFamily="34" charset="0"/>
              </a:rPr>
              <a:t>NOT </a:t>
            </a:r>
            <a:br>
              <a:rPr lang="en-US" sz="800" dirty="0">
                <a:solidFill>
                  <a:srgbClr val="333F48"/>
                </a:solidFill>
                <a:latin typeface="Raleway" panose="020B0503030101060003" pitchFamily="34" charset="77"/>
                <a:cs typeface="Arial" pitchFamily="34" charset="0"/>
              </a:rPr>
            </a:br>
            <a:r>
              <a:rPr lang="en-US" sz="800" dirty="0">
                <a:solidFill>
                  <a:srgbClr val="333F48"/>
                </a:solidFill>
                <a:latin typeface="Raleway" panose="020B0503030101060003" pitchFamily="34" charset="77"/>
                <a:cs typeface="Arial" pitchFamily="34" charset="0"/>
              </a:rPr>
              <a:t>AT RISK</a:t>
            </a:r>
          </a:p>
        </p:txBody>
      </p:sp>
      <p:sp>
        <p:nvSpPr>
          <p:cNvPr id="60" name="TextBox 59">
            <a:extLst>
              <a:ext uri="{FF2B5EF4-FFF2-40B4-BE49-F238E27FC236}">
                <a16:creationId xmlns:a16="http://schemas.microsoft.com/office/drawing/2014/main" id="{D8F189F8-9185-784B-BF38-72252365EC63}"/>
              </a:ext>
            </a:extLst>
          </p:cNvPr>
          <p:cNvSpPr txBox="1"/>
          <p:nvPr/>
        </p:nvSpPr>
        <p:spPr>
          <a:xfrm>
            <a:off x="2315140" y="368852"/>
            <a:ext cx="4442942" cy="1394093"/>
          </a:xfrm>
          <a:prstGeom prst="rect">
            <a:avLst/>
          </a:prstGeom>
          <a:noFill/>
        </p:spPr>
        <p:txBody>
          <a:bodyPr wrap="square" rtlCol="0">
            <a:noAutofit/>
          </a:bodyPr>
          <a:lstStyle/>
          <a:p>
            <a:pPr>
              <a:spcAft>
                <a:spcPts val="246"/>
              </a:spcAft>
            </a:pPr>
            <a:endParaRPr lang="en-US" sz="991" dirty="0">
              <a:solidFill>
                <a:srgbClr val="333F48"/>
              </a:solidFill>
              <a:latin typeface="Raleway" panose="020B0503030101060003" pitchFamily="34" charset="77"/>
              <a:cs typeface="Arial" pitchFamily="34" charset="0"/>
            </a:endParaRPr>
          </a:p>
          <a:p>
            <a:pPr>
              <a:spcAft>
                <a:spcPts val="246"/>
              </a:spcAft>
            </a:pPr>
            <a:r>
              <a:rPr lang="en-US" sz="991" dirty="0">
                <a:solidFill>
                  <a:srgbClr val="333F48"/>
                </a:solidFill>
                <a:latin typeface="Raleway" panose="020B0503030101060003" pitchFamily="34" charset="77"/>
                <a:cs typeface="Arial" pitchFamily="34" charset="0"/>
              </a:rPr>
              <a:t>Using health plan data from calendar year 2016, the National Scorecard on Commercial Payment Reform found that  48.5% of all commercial payments were value-oriented</a:t>
            </a:r>
            <a:r>
              <a:rPr lang="en-US" sz="991" dirty="0">
                <a:solidFill>
                  <a:srgbClr val="333F48"/>
                </a:solidFill>
                <a:latin typeface="Raleway" panose="020B0503030101060003" pitchFamily="34" charset="77"/>
              </a:rPr>
              <a:t>—</a:t>
            </a:r>
            <a:r>
              <a:rPr lang="en-US" sz="991" dirty="0">
                <a:solidFill>
                  <a:srgbClr val="333F48"/>
                </a:solidFill>
                <a:latin typeface="Raleway" panose="020B0503030101060003" pitchFamily="34" charset="77"/>
                <a:cs typeface="Arial" pitchFamily="34" charset="0"/>
              </a:rPr>
              <a:t>either tied to performance or designed to cut waste. Status-quo payments made up the remaining </a:t>
            </a:r>
            <a:r>
              <a:rPr lang="en-US" sz="991" dirty="0">
                <a:solidFill>
                  <a:srgbClr val="333F48"/>
                </a:solidFill>
                <a:latin typeface="Roboto" panose="02000000000000000000" pitchFamily="2" charset="0"/>
                <a:ea typeface="Roboto" panose="02000000000000000000" pitchFamily="2" charset="0"/>
                <a:cs typeface="Roboto" panose="02000000000000000000" pitchFamily="2" charset="0"/>
              </a:rPr>
              <a:t>51.5%.</a:t>
            </a:r>
            <a:endParaRPr lang="en-US" sz="991" dirty="0">
              <a:solidFill>
                <a:srgbClr val="333F48"/>
              </a:solidFill>
              <a:latin typeface="Raleway" panose="020B0503030101060003" pitchFamily="34" charset="77"/>
              <a:cs typeface="Arial" pitchFamily="34" charset="0"/>
            </a:endParaRPr>
          </a:p>
        </p:txBody>
      </p:sp>
      <p:sp>
        <p:nvSpPr>
          <p:cNvPr id="61" name="TextBox 60">
            <a:extLst>
              <a:ext uri="{FF2B5EF4-FFF2-40B4-BE49-F238E27FC236}">
                <a16:creationId xmlns:a16="http://schemas.microsoft.com/office/drawing/2014/main" id="{90DE05EF-5562-4645-A4AA-6AE4DFEFC3B8}"/>
              </a:ext>
            </a:extLst>
          </p:cNvPr>
          <p:cNvSpPr txBox="1"/>
          <p:nvPr/>
        </p:nvSpPr>
        <p:spPr>
          <a:xfrm>
            <a:off x="2314662" y="1946519"/>
            <a:ext cx="4644298" cy="1464632"/>
          </a:xfrm>
          <a:prstGeom prst="rect">
            <a:avLst/>
          </a:prstGeom>
          <a:noFill/>
        </p:spPr>
        <p:txBody>
          <a:bodyPr wrap="square" rtlCol="0">
            <a:spAutoFit/>
          </a:bodyPr>
          <a:lstStyle/>
          <a:p>
            <a:r>
              <a:rPr lang="en-US" sz="991" dirty="0">
                <a:solidFill>
                  <a:schemeClr val="tx2"/>
                </a:solidFill>
                <a:latin typeface="Raleway" panose="020B0503030101060003" pitchFamily="34" charset="77"/>
              </a:rPr>
              <a:t>In 2016, most </a:t>
            </a:r>
            <a:r>
              <a:rPr lang="en-US" sz="991" dirty="0">
                <a:solidFill>
                  <a:schemeClr val="tx2"/>
                </a:solidFill>
                <a:latin typeface="Raleway" panose="020B0503030101060003" pitchFamily="34" charset="77"/>
                <a:cs typeface="Arial" pitchFamily="34" charset="0"/>
              </a:rPr>
              <a:t>value-oriented payments to providers </a:t>
            </a:r>
            <a:r>
              <a:rPr lang="en-US" sz="991" dirty="0">
                <a:solidFill>
                  <a:srgbClr val="42505A"/>
                </a:solidFill>
                <a:latin typeface="Raleway" panose="020B0503030101060003" pitchFamily="34" charset="77"/>
                <a:cs typeface="Arial" pitchFamily="34" charset="0"/>
              </a:rPr>
              <a:t>maintained a fee for service (FFS) foundation (44.4% of total dollars flowed through fee-for-service based value-oriented methods), while only 3% of payments flowed through value-oriented methods that did not involve any FFS payment.. </a:t>
            </a:r>
            <a:r>
              <a:rPr lang="en-US" sz="991" dirty="0">
                <a:solidFill>
                  <a:schemeClr val="tx2"/>
                </a:solidFill>
                <a:latin typeface="Raleway" panose="020B0503030101060003" pitchFamily="34" charset="77"/>
                <a:cs typeface="Arial" pitchFamily="34" charset="0"/>
              </a:rPr>
              <a:t>Value-oriented payment methods categorized as non-FFS include bundled payment, full capitation, partial or condition-specific capitation, and payment for non-visit functions, </a:t>
            </a:r>
            <a:r>
              <a:rPr lang="en-US" sz="991" dirty="0">
                <a:solidFill>
                  <a:schemeClr val="tx2"/>
                </a:solidFill>
                <a:latin typeface="Raleway" panose="020B0503030101060003" pitchFamily="34" charset="77"/>
              </a:rPr>
              <a:t>while pay-for-performance, shared savings, and shared risk are FFS-based.</a:t>
            </a:r>
          </a:p>
          <a:p>
            <a:endParaRPr lang="en-US" sz="991" dirty="0">
              <a:solidFill>
                <a:schemeClr val="tx2"/>
              </a:solidFill>
              <a:latin typeface="Raleway" panose="020B0503030101060003" pitchFamily="34" charset="77"/>
              <a:cs typeface="Arial" pitchFamily="34" charset="0"/>
            </a:endParaRPr>
          </a:p>
        </p:txBody>
      </p:sp>
      <p:sp>
        <p:nvSpPr>
          <p:cNvPr id="62" name="TextBox 61">
            <a:extLst>
              <a:ext uri="{FF2B5EF4-FFF2-40B4-BE49-F238E27FC236}">
                <a16:creationId xmlns:a16="http://schemas.microsoft.com/office/drawing/2014/main" id="{D35B6422-775C-0B4F-8906-D52D3E7F7180}"/>
              </a:ext>
            </a:extLst>
          </p:cNvPr>
          <p:cNvSpPr txBox="1"/>
          <p:nvPr/>
        </p:nvSpPr>
        <p:spPr>
          <a:xfrm>
            <a:off x="2295130" y="3858727"/>
            <a:ext cx="4585088" cy="702244"/>
          </a:xfrm>
          <a:prstGeom prst="rect">
            <a:avLst/>
          </a:prstGeom>
          <a:noFill/>
        </p:spPr>
        <p:txBody>
          <a:bodyPr wrap="square" rtlCol="0">
            <a:spAutoFit/>
          </a:bodyPr>
          <a:lstStyle/>
          <a:p>
            <a:r>
              <a:rPr lang="en-US" sz="991" dirty="0">
                <a:solidFill>
                  <a:schemeClr val="tx2"/>
                </a:solidFill>
                <a:latin typeface="Raleway" panose="020B0503030101060003" pitchFamily="34" charset="77"/>
                <a:cs typeface="Arial" pitchFamily="34" charset="0"/>
              </a:rPr>
              <a:t>About </a:t>
            </a:r>
            <a:r>
              <a:rPr lang="en-US" sz="991" dirty="0">
                <a:solidFill>
                  <a:srgbClr val="333F48"/>
                </a:solidFill>
                <a:latin typeface="Roboto" panose="02000000000000000000" pitchFamily="2" charset="0"/>
                <a:ea typeface="Roboto" panose="02000000000000000000" pitchFamily="2" charset="0"/>
                <a:cs typeface="Roboto" panose="02000000000000000000" pitchFamily="2" charset="0"/>
              </a:rPr>
              <a:t>77%</a:t>
            </a:r>
            <a:r>
              <a:rPr lang="en-US" sz="991" dirty="0">
                <a:solidFill>
                  <a:srgbClr val="333F48"/>
                </a:solidFill>
                <a:latin typeface="Raleway" panose="020B0503030101060003" pitchFamily="34" charset="77"/>
                <a:ea typeface="Roboto" panose="02000000000000000000" pitchFamily="2" charset="0"/>
                <a:cs typeface="Roboto" panose="02000000000000000000" pitchFamily="2" charset="0"/>
              </a:rPr>
              <a:t> </a:t>
            </a:r>
            <a:r>
              <a:rPr lang="en-US" sz="991" dirty="0">
                <a:solidFill>
                  <a:srgbClr val="333F48"/>
                </a:solidFill>
                <a:latin typeface="Raleway" panose="020B0503030101060003" pitchFamily="34" charset="77"/>
                <a:cs typeface="Arial" pitchFamily="34" charset="0"/>
              </a:rPr>
              <a:t>of value-oriented payments in 2016 offered providers a financial upside only, with no downside financial risk. The remaining value-oriented payments (23%) put providers at financial risk for their performance and spending.</a:t>
            </a:r>
          </a:p>
        </p:txBody>
      </p:sp>
      <p:sp>
        <p:nvSpPr>
          <p:cNvPr id="79" name="TextBox 78">
            <a:extLst>
              <a:ext uri="{FF2B5EF4-FFF2-40B4-BE49-F238E27FC236}">
                <a16:creationId xmlns:a16="http://schemas.microsoft.com/office/drawing/2014/main" id="{34BAE129-27FE-9C44-B6A5-FCAF77CD33AF}"/>
              </a:ext>
            </a:extLst>
          </p:cNvPr>
          <p:cNvSpPr txBox="1"/>
          <p:nvPr/>
        </p:nvSpPr>
        <p:spPr>
          <a:xfrm>
            <a:off x="412674" y="4984041"/>
            <a:ext cx="6430528" cy="4278031"/>
          </a:xfrm>
          <a:prstGeom prst="rect">
            <a:avLst/>
          </a:prstGeom>
          <a:noFill/>
        </p:spPr>
        <p:txBody>
          <a:bodyPr wrap="square" rtlCol="0">
            <a:spAutoFit/>
          </a:bodyPr>
          <a:lstStyle/>
          <a:p>
            <a:pPr>
              <a:lnSpc>
                <a:spcPts val="1057"/>
              </a:lnSpc>
            </a:pPr>
            <a:r>
              <a:rPr lang="en-US" sz="881" b="1" dirty="0">
                <a:latin typeface="Raleway SemiBold" panose="020B0503030101060003" pitchFamily="34" charset="77"/>
              </a:rPr>
              <a:t>ACKNOWLEDGMENTS</a:t>
            </a:r>
          </a:p>
          <a:p>
            <a:r>
              <a:rPr lang="en-US" sz="880" dirty="0">
                <a:latin typeface="Raleway Light" panose="020B0403030101060003" pitchFamily="34" charset="77"/>
                <a:cs typeface="Arial" panose="020B0604020202020204" pitchFamily="34" charset="0"/>
              </a:rPr>
              <a:t>The 2017 National Scorecard on Commercial Payment Reform 2.0 was funded by a grant from the Robert Wood Johnson Foundation. </a:t>
            </a:r>
            <a:r>
              <a:rPr lang="en-US" sz="880" dirty="0">
                <a:latin typeface="Raleway Light" panose="020B0403030101060003" pitchFamily="34" charset="77"/>
              </a:rPr>
              <a:t>The Scorecard uses data from the National Alliance of Healthcare Purchaser Coalitions’ eValue8 health plan survey. CPR thanks Foong-Khwan Siew, Director of eValue8</a:t>
            </a:r>
            <a:r>
              <a:rPr lang="en-US" sz="880" dirty="0">
                <a:latin typeface="Raleway Light" panose="020B0403030101060003" pitchFamily="34" charset="77"/>
                <a:cs typeface="Arial" panose="020B0604020202020204" pitchFamily="34" charset="0"/>
              </a:rPr>
              <a:t>; CPR project leads Andréa Caballero and Alejandra Vargas-Johnson; CPR staff Lea Tessitore and Emma Wager</a:t>
            </a:r>
            <a:r>
              <a:rPr lang="en-US" sz="880">
                <a:latin typeface="Raleway Light" panose="020B0403030101060003" pitchFamily="34" charset="77"/>
                <a:cs typeface="Arial" panose="020B0604020202020204" pitchFamily="34" charset="0"/>
              </a:rPr>
              <a:t>, the various business coalition members for their partnership </a:t>
            </a:r>
            <a:r>
              <a:rPr lang="en-US" sz="880" dirty="0">
                <a:latin typeface="Raleway Light" panose="020B0403030101060003" pitchFamily="34" charset="77"/>
                <a:cs typeface="Arial" panose="020B0604020202020204" pitchFamily="34" charset="0"/>
              </a:rPr>
              <a:t>(the Colorado Business Group on Health, HealthCare 21, the Houston Business Coalition on Health, the Lehigh Valley Business Coalition on Healthcare, the Memphis Business Group on Health, the Mid-Atlantic Business Group on Health, the Northeast Business Group on Health, the Pacific Business Group on Health, and the Washington Health Alliance), as well as the health plans that provided data for the Scorecard, for their significant contributions to this project. </a:t>
            </a:r>
          </a:p>
          <a:p>
            <a:pPr>
              <a:lnSpc>
                <a:spcPts val="1057"/>
              </a:lnSpc>
            </a:pPr>
            <a:r>
              <a:rPr lang="en-US" sz="881" dirty="0">
                <a:latin typeface="Raleway Light" panose="020B0403030101060003" pitchFamily="34" charset="77"/>
                <a:cs typeface="Arial" panose="020B0604020202020204" pitchFamily="34" charset="0"/>
              </a:rPr>
              <a:t>  </a:t>
            </a:r>
          </a:p>
          <a:p>
            <a:pPr>
              <a:lnSpc>
                <a:spcPts val="1057"/>
              </a:lnSpc>
            </a:pPr>
            <a:r>
              <a:rPr lang="en-US" sz="881" b="1" dirty="0">
                <a:latin typeface="Raleway SemiBold" panose="020B0503030101060003" pitchFamily="34" charset="77"/>
                <a:cs typeface="Arial" panose="020B0604020202020204" pitchFamily="34" charset="0"/>
              </a:rPr>
              <a:t>NCQA’s NOTICE OF COPYRIGHT AND DISCLAIMER</a:t>
            </a:r>
          </a:p>
          <a:p>
            <a:pPr>
              <a:lnSpc>
                <a:spcPts val="1057"/>
              </a:lnSpc>
              <a:spcAft>
                <a:spcPts val="330"/>
              </a:spcAft>
            </a:pPr>
            <a:r>
              <a:rPr lang="en-US" sz="881" dirty="0">
                <a:latin typeface="Raleway Light" panose="020B0403030101060003" pitchFamily="34" charset="77"/>
                <a:cs typeface="Arial" panose="020B0604020202020204" pitchFamily="34" charset="0"/>
              </a:rPr>
              <a:t>The source for certain health plan measure rates and benchmark (averages and percentiles) data (“the Data”) is Quality Compass® 2019 and is used with the permission of the National Committee for Quality Assurance (“NCQA”). Any analysis, interpretation, or conclusion based on the Data is solely that of the authors, and NCQA specifically disclaims responsibility for any such analysis, interpretation, or conclusion. Quality Compass is a registered trademark of NCQA.  </a:t>
            </a:r>
          </a:p>
          <a:p>
            <a:pPr>
              <a:lnSpc>
                <a:spcPts val="1057"/>
              </a:lnSpc>
              <a:spcAft>
                <a:spcPts val="330"/>
              </a:spcAft>
            </a:pPr>
            <a:r>
              <a:rPr lang="en-US" sz="881" dirty="0">
                <a:latin typeface="Raleway Light" panose="020B0403030101060003" pitchFamily="34" charset="77"/>
                <a:cs typeface="Arial" panose="020B0604020202020204" pitchFamily="34" charset="0"/>
              </a:rPr>
              <a:t>The Data is comprised of audited performance rates and associated benchmarks for Healthcare Effectiveness Data and Information Set measure (“HEDIS®”) results. HEDIS measures and specifications were developed by and are owned by NCQA. HEDIS measures and specifications are not clinical guidelines and do not establish standards of medical care. NCQA makes no representations, warranties, or endorsement about the quality of any organization or clinician that uses or reports performance measures or any data or rates calculated using HEDIS measures and specifications and NCQA has no liability to anyone who relies on such measures or specifications.  </a:t>
            </a:r>
          </a:p>
          <a:p>
            <a:pPr>
              <a:lnSpc>
                <a:spcPts val="1057"/>
              </a:lnSpc>
              <a:spcAft>
                <a:spcPts val="330"/>
              </a:spcAft>
            </a:pPr>
            <a:r>
              <a:rPr lang="en-US" sz="881" dirty="0">
                <a:latin typeface="Raleway Light" panose="020B0403030101060003" pitchFamily="34" charset="77"/>
                <a:cs typeface="Arial" panose="020B0604020202020204" pitchFamily="34" charset="0"/>
              </a:rPr>
              <a:t>NCQA holds a copyright in Quality Compass and the Data and can rescind or alter the Data at any time. The Data may not be modified by anyone other than NCQA. Anyone desiring to use or reproduce the Data without modification for an internal, non-commercial purpose may do so without obtaining any approval from NCQA. All other uses, including a commercial use and/or external reproduction, distribution, publication must be approved by NCQA and are subject to a license at the discretion of NCQA. </a:t>
            </a:r>
          </a:p>
          <a:p>
            <a:pPr>
              <a:lnSpc>
                <a:spcPts val="1057"/>
              </a:lnSpc>
              <a:spcAft>
                <a:spcPts val="330"/>
              </a:spcAft>
            </a:pPr>
            <a:r>
              <a:rPr lang="en-US" sz="881" dirty="0">
                <a:latin typeface="Raleway Light" panose="020B0403030101060003" pitchFamily="34" charset="77"/>
                <a:cs typeface="Arial" panose="020B0604020202020204" pitchFamily="34" charset="0"/>
              </a:rPr>
              <a:t>The Healthcare Effectiveness Data and Information Set (HEDIS</a:t>
            </a:r>
            <a:r>
              <a:rPr lang="en-US" sz="881" baseline="30000" dirty="0">
                <a:latin typeface="Raleway Light" panose="020B0403030101060003" pitchFamily="34" charset="77"/>
                <a:cs typeface="Arial" panose="020B0604020202020204" pitchFamily="34" charset="0"/>
                <a:sym typeface="Symbol" pitchFamily="2" charset="2"/>
              </a:rPr>
              <a:t></a:t>
            </a:r>
            <a:r>
              <a:rPr lang="en-US" sz="881" dirty="0">
                <a:latin typeface="Raleway Light" panose="020B0403030101060003" pitchFamily="34" charset="77"/>
                <a:cs typeface="Arial" panose="020B0604020202020204" pitchFamily="34" charset="0"/>
              </a:rPr>
              <a:t>) is a registered trademark of NCQA.  </a:t>
            </a:r>
          </a:p>
          <a:p>
            <a:pPr>
              <a:lnSpc>
                <a:spcPts val="1057"/>
              </a:lnSpc>
              <a:spcAft>
                <a:spcPts val="330"/>
              </a:spcAft>
            </a:pPr>
            <a:r>
              <a:rPr lang="en-US" sz="881" dirty="0">
                <a:latin typeface="Raleway Light" panose="020B0403030101060003" pitchFamily="34" charset="77"/>
                <a:cs typeface="Arial" panose="020B0604020202020204" pitchFamily="34" charset="0"/>
              </a:rPr>
              <a:t>© 2019 National Committee for Quality Assurance, all rights reserved.  </a:t>
            </a:r>
          </a:p>
        </p:txBody>
      </p:sp>
      <p:sp>
        <p:nvSpPr>
          <p:cNvPr id="80" name="TextBox 79">
            <a:extLst>
              <a:ext uri="{FF2B5EF4-FFF2-40B4-BE49-F238E27FC236}">
                <a16:creationId xmlns:a16="http://schemas.microsoft.com/office/drawing/2014/main" id="{0C3660DC-D776-6642-BF90-04B6E305C660}"/>
              </a:ext>
            </a:extLst>
          </p:cNvPr>
          <p:cNvSpPr txBox="1"/>
          <p:nvPr/>
        </p:nvSpPr>
        <p:spPr>
          <a:xfrm>
            <a:off x="6016752" y="9627309"/>
            <a:ext cx="1641348" cy="202491"/>
          </a:xfrm>
          <a:prstGeom prst="rect">
            <a:avLst/>
          </a:prstGeom>
          <a:noFill/>
        </p:spPr>
        <p:txBody>
          <a:bodyPr wrap="square" rIns="0" rtlCol="0">
            <a:spAutoFit/>
          </a:bodyPr>
          <a:lstStyle/>
          <a:p>
            <a:pPr algn="r"/>
            <a:r>
              <a:rPr lang="en-US" sz="700" dirty="0">
                <a:solidFill>
                  <a:schemeClr val="tx2">
                    <a:lumMod val="60000"/>
                    <a:lumOff val="40000"/>
                  </a:schemeClr>
                </a:solidFill>
                <a:latin typeface="Roboto" panose="02000000000000000000" pitchFamily="2" charset="0"/>
                <a:ea typeface="Roboto" panose="02000000000000000000" pitchFamily="2" charset="0"/>
                <a:cs typeface="Roboto" panose="02000000000000000000" pitchFamily="2" charset="0"/>
              </a:rPr>
              <a:t>©2019 </a:t>
            </a:r>
            <a:r>
              <a:rPr lang="en-US" sz="700" dirty="0">
                <a:solidFill>
                  <a:schemeClr val="tx2">
                    <a:lumMod val="60000"/>
                    <a:lumOff val="40000"/>
                  </a:schemeClr>
                </a:solidFill>
                <a:latin typeface="Raleway Medium" panose="020B0503030101060003" pitchFamily="34" charset="77"/>
                <a:ea typeface="Roboto" panose="02000000000000000000" pitchFamily="2" charset="0"/>
                <a:cs typeface="Roboto" panose="02000000000000000000" pitchFamily="2" charset="0"/>
              </a:rPr>
              <a:t>Catalyst for Payment Reform</a:t>
            </a:r>
          </a:p>
        </p:txBody>
      </p:sp>
      <p:pic>
        <p:nvPicPr>
          <p:cNvPr id="6" name="Picture 5">
            <a:extLst>
              <a:ext uri="{FF2B5EF4-FFF2-40B4-BE49-F238E27FC236}">
                <a16:creationId xmlns:a16="http://schemas.microsoft.com/office/drawing/2014/main" id="{E38C13B8-3428-934D-B85A-3E871DBAFCCE}"/>
              </a:ext>
            </a:extLst>
          </p:cNvPr>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6198882" y="9102824"/>
            <a:ext cx="1227412" cy="397792"/>
          </a:xfrm>
          <a:prstGeom prst="rect">
            <a:avLst/>
          </a:prstGeom>
        </p:spPr>
      </p:pic>
      <p:sp>
        <p:nvSpPr>
          <p:cNvPr id="81" name="TextBox 80">
            <a:extLst>
              <a:ext uri="{FF2B5EF4-FFF2-40B4-BE49-F238E27FC236}">
                <a16:creationId xmlns:a16="http://schemas.microsoft.com/office/drawing/2014/main" id="{CFB85D95-C7B9-024A-8318-20495B1E26C9}"/>
              </a:ext>
            </a:extLst>
          </p:cNvPr>
          <p:cNvSpPr txBox="1"/>
          <p:nvPr/>
        </p:nvSpPr>
        <p:spPr>
          <a:xfrm>
            <a:off x="7924528" y="8321253"/>
            <a:ext cx="4049280" cy="498855"/>
          </a:xfrm>
          <a:prstGeom prst="rect">
            <a:avLst/>
          </a:prstGeom>
          <a:noFill/>
        </p:spPr>
        <p:txBody>
          <a:bodyPr wrap="square" rtlCol="0">
            <a:spAutoFit/>
          </a:bodyPr>
          <a:lstStyle/>
          <a:p>
            <a:r>
              <a:rPr lang="en-US" sz="1321" b="1" dirty="0">
                <a:solidFill>
                  <a:schemeClr val="accent1"/>
                </a:solidFill>
                <a:latin typeface="Raleway Medium" panose="020B0503030101060003" pitchFamily="34" charset="77"/>
              </a:rPr>
              <a:t>SHARE OF TOTAL DOLLARS PAID TO</a:t>
            </a:r>
            <a:br>
              <a:rPr lang="en-US" sz="1321" b="1" dirty="0">
                <a:solidFill>
                  <a:schemeClr val="accent1"/>
                </a:solidFill>
                <a:latin typeface="Raleway Medium" panose="020B0503030101060003" pitchFamily="34" charset="77"/>
              </a:rPr>
            </a:br>
            <a:r>
              <a:rPr lang="en-US" sz="1321" b="1" dirty="0">
                <a:solidFill>
                  <a:schemeClr val="accent1"/>
                </a:solidFill>
                <a:latin typeface="Raleway Medium" panose="020B0503030101060003" pitchFamily="34" charset="77"/>
              </a:rPr>
              <a:t>PRIMARY CARE PROVIDERS AND SPECIALISTS</a:t>
            </a:r>
          </a:p>
        </p:txBody>
      </p:sp>
      <p:sp>
        <p:nvSpPr>
          <p:cNvPr id="85" name="TextBox 84">
            <a:extLst>
              <a:ext uri="{FF2B5EF4-FFF2-40B4-BE49-F238E27FC236}">
                <a16:creationId xmlns:a16="http://schemas.microsoft.com/office/drawing/2014/main" id="{5DFEEDC8-95AE-4347-A352-8DA2731A797A}"/>
              </a:ext>
            </a:extLst>
          </p:cNvPr>
          <p:cNvSpPr txBox="1"/>
          <p:nvPr/>
        </p:nvSpPr>
        <p:spPr>
          <a:xfrm>
            <a:off x="8191943" y="9020476"/>
            <a:ext cx="1075879" cy="600742"/>
          </a:xfrm>
          <a:prstGeom prst="rect">
            <a:avLst/>
          </a:prstGeom>
          <a:noFill/>
        </p:spPr>
        <p:txBody>
          <a:bodyPr wrap="square" rtlCol="0">
            <a:spAutoFit/>
          </a:bodyPr>
          <a:lstStyle/>
          <a:p>
            <a:pPr algn="ctr"/>
            <a:r>
              <a:rPr lang="en-US" sz="1542" b="1" dirty="0">
                <a:solidFill>
                  <a:schemeClr val="bg1"/>
                </a:solidFill>
                <a:latin typeface="Roboto" panose="02000000000000000000" pitchFamily="2" charset="0"/>
                <a:ea typeface="Roboto" panose="02000000000000000000" pitchFamily="2" charset="0"/>
                <a:cs typeface="Roboto" panose="02000000000000000000" pitchFamily="2" charset="0"/>
              </a:rPr>
              <a:t>72%</a:t>
            </a:r>
          </a:p>
          <a:p>
            <a:pPr algn="ctr"/>
            <a:r>
              <a:rPr lang="en-US" sz="881" dirty="0">
                <a:solidFill>
                  <a:schemeClr val="bg1"/>
                </a:solidFill>
                <a:latin typeface="Raleway" panose="020B0503030101060003" pitchFamily="34" charset="77"/>
                <a:cs typeface="Arial"/>
              </a:rPr>
              <a:t>Paid annually to specialists</a:t>
            </a:r>
          </a:p>
        </p:txBody>
      </p:sp>
      <p:sp>
        <p:nvSpPr>
          <p:cNvPr id="86" name="TextBox 85">
            <a:extLst>
              <a:ext uri="{FF2B5EF4-FFF2-40B4-BE49-F238E27FC236}">
                <a16:creationId xmlns:a16="http://schemas.microsoft.com/office/drawing/2014/main" id="{EEF3A0E0-BED5-A242-B3D6-BDD4439D1886}"/>
              </a:ext>
            </a:extLst>
          </p:cNvPr>
          <p:cNvSpPr txBox="1"/>
          <p:nvPr/>
        </p:nvSpPr>
        <p:spPr>
          <a:xfrm>
            <a:off x="9501900" y="8994724"/>
            <a:ext cx="929413" cy="600742"/>
          </a:xfrm>
          <a:prstGeom prst="rect">
            <a:avLst/>
          </a:prstGeom>
          <a:noFill/>
        </p:spPr>
        <p:txBody>
          <a:bodyPr wrap="square" rtlCol="0">
            <a:spAutoFit/>
          </a:bodyPr>
          <a:lstStyle/>
          <a:p>
            <a:pPr algn="ctr"/>
            <a:r>
              <a:rPr lang="en-US" sz="1542" b="1" dirty="0">
                <a:solidFill>
                  <a:schemeClr val="bg1"/>
                </a:solidFill>
                <a:latin typeface="Roboto" panose="02000000000000000000" pitchFamily="2" charset="0"/>
                <a:ea typeface="Roboto" panose="02000000000000000000" pitchFamily="2" charset="0"/>
                <a:cs typeface="Roboto" panose="02000000000000000000" pitchFamily="2" charset="0"/>
              </a:rPr>
              <a:t>28%</a:t>
            </a:r>
          </a:p>
          <a:p>
            <a:pPr algn="ctr"/>
            <a:r>
              <a:rPr lang="en-US" sz="881" dirty="0">
                <a:solidFill>
                  <a:schemeClr val="bg1"/>
                </a:solidFill>
                <a:latin typeface="Raleway" panose="020B0503030101060003" pitchFamily="34" charset="77"/>
                <a:cs typeface="Arial"/>
              </a:rPr>
              <a:t>Paid annually to PCPs</a:t>
            </a:r>
          </a:p>
        </p:txBody>
      </p:sp>
      <p:sp>
        <p:nvSpPr>
          <p:cNvPr id="90" name="TextBox 89">
            <a:extLst>
              <a:ext uri="{FF2B5EF4-FFF2-40B4-BE49-F238E27FC236}">
                <a16:creationId xmlns:a16="http://schemas.microsoft.com/office/drawing/2014/main" id="{1FA09F8F-515F-1541-B571-9D3A8DD4CE18}"/>
              </a:ext>
            </a:extLst>
          </p:cNvPr>
          <p:cNvSpPr txBox="1"/>
          <p:nvPr/>
        </p:nvSpPr>
        <p:spPr>
          <a:xfrm>
            <a:off x="7967531" y="5853226"/>
            <a:ext cx="3092237" cy="498855"/>
          </a:xfrm>
          <a:prstGeom prst="rect">
            <a:avLst/>
          </a:prstGeom>
          <a:noFill/>
        </p:spPr>
        <p:txBody>
          <a:bodyPr wrap="square" rtlCol="0">
            <a:spAutoFit/>
          </a:bodyPr>
          <a:lstStyle/>
          <a:p>
            <a:r>
              <a:rPr lang="en-US" sz="1300" b="1" dirty="0">
                <a:solidFill>
                  <a:schemeClr val="accent1"/>
                </a:solidFill>
                <a:latin typeface="Raleway Medium" panose="020B0503030101060003" pitchFamily="34" charset="77"/>
              </a:rPr>
              <a:t>PROVIDER PARTICIPATION IN VALUE-ORIENTED PAYMENTS</a:t>
            </a:r>
          </a:p>
        </p:txBody>
      </p:sp>
      <p:sp>
        <p:nvSpPr>
          <p:cNvPr id="240" name="TextBox 239">
            <a:extLst>
              <a:ext uri="{FF2B5EF4-FFF2-40B4-BE49-F238E27FC236}">
                <a16:creationId xmlns:a16="http://schemas.microsoft.com/office/drawing/2014/main" id="{5F707106-1566-0849-A4B9-DD227833665D}"/>
              </a:ext>
            </a:extLst>
          </p:cNvPr>
          <p:cNvSpPr txBox="1"/>
          <p:nvPr/>
        </p:nvSpPr>
        <p:spPr>
          <a:xfrm>
            <a:off x="13640871" y="8444009"/>
            <a:ext cx="1450734" cy="861774"/>
          </a:xfrm>
          <a:prstGeom prst="rect">
            <a:avLst/>
          </a:prstGeom>
          <a:noFill/>
        </p:spPr>
        <p:txBody>
          <a:bodyPr wrap="square" rtlCol="0">
            <a:spAutoFit/>
          </a:bodyPr>
          <a:lstStyle/>
          <a:p>
            <a:pPr algn="ctr"/>
            <a:r>
              <a:rPr lang="en-US" sz="1000" dirty="0">
                <a:solidFill>
                  <a:schemeClr val="bg1"/>
                </a:solidFill>
                <a:latin typeface="Raleway" panose="020B0503030101060003" pitchFamily="34" charset="77"/>
                <a:cs typeface="Arial" pitchFamily="34" charset="0"/>
              </a:rPr>
              <a:t>OF THE TOTAL PAYMENTS </a:t>
            </a:r>
            <a:br>
              <a:rPr lang="en-US" sz="1000" dirty="0">
                <a:solidFill>
                  <a:schemeClr val="bg1"/>
                </a:solidFill>
                <a:latin typeface="Raleway" panose="020B0503030101060003" pitchFamily="34" charset="77"/>
                <a:cs typeface="Arial" pitchFamily="34" charset="0"/>
              </a:rPr>
            </a:br>
            <a:r>
              <a:rPr lang="en-US" sz="1000" dirty="0">
                <a:solidFill>
                  <a:schemeClr val="bg1"/>
                </a:solidFill>
                <a:latin typeface="Raleway" panose="020B0503030101060003" pitchFamily="34" charset="77"/>
                <a:cs typeface="Arial" pitchFamily="34" charset="0"/>
              </a:rPr>
              <a:t>MADE TO PROVIDERS ARE VALUE-ORIENTED</a:t>
            </a:r>
          </a:p>
        </p:txBody>
      </p:sp>
      <p:graphicFrame>
        <p:nvGraphicFramePr>
          <p:cNvPr id="241" name="Table 240">
            <a:extLst>
              <a:ext uri="{FF2B5EF4-FFF2-40B4-BE49-F238E27FC236}">
                <a16:creationId xmlns:a16="http://schemas.microsoft.com/office/drawing/2014/main" id="{C1247CF7-5189-9B41-9837-20FB25D35E36}"/>
              </a:ext>
            </a:extLst>
          </p:cNvPr>
          <p:cNvGraphicFramePr>
            <a:graphicFrameLocks noGrp="1"/>
          </p:cNvGraphicFramePr>
          <p:nvPr>
            <p:extLst>
              <p:ext uri="{D42A27DB-BD31-4B8C-83A1-F6EECF244321}">
                <p14:modId xmlns:p14="http://schemas.microsoft.com/office/powerpoint/2010/main" val="312883459"/>
              </p:ext>
            </p:extLst>
          </p:nvPr>
        </p:nvGraphicFramePr>
        <p:xfrm>
          <a:off x="13536758" y="7721131"/>
          <a:ext cx="1539857" cy="503444"/>
        </p:xfrm>
        <a:graphic>
          <a:graphicData uri="http://schemas.openxmlformats.org/drawingml/2006/table">
            <a:tbl>
              <a:tblPr/>
              <a:tblGrid>
                <a:gridCol w="1539857">
                  <a:extLst>
                    <a:ext uri="{9D8B030D-6E8A-4147-A177-3AD203B41FA5}">
                      <a16:colId xmlns:a16="http://schemas.microsoft.com/office/drawing/2014/main" val="20000"/>
                    </a:ext>
                  </a:extLst>
                </a:gridCol>
              </a:tblGrid>
              <a:tr h="503444">
                <a:tc>
                  <a:txBody>
                    <a:bodyPr/>
                    <a:lstStyle/>
                    <a:p>
                      <a:pPr algn="ctr" fontAlgn="b"/>
                      <a:r>
                        <a:rPr lang="en-US" sz="2400" b="1" i="0" u="none" strike="noStrike" dirty="0">
                          <a:solidFill>
                            <a:srgbClr val="333F48"/>
                          </a:solidFill>
                          <a:effectLst/>
                          <a:latin typeface="Roboto" panose="02000000000000000000" pitchFamily="2" charset="0"/>
                          <a:ea typeface="Roboto" panose="02000000000000000000" pitchFamily="2" charset="0"/>
                          <a:cs typeface="Roboto" panose="02000000000000000000" pitchFamily="2" charset="0"/>
                        </a:rPr>
                        <a:t>48.5%</a:t>
                      </a: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21" name="Picture 20">
            <a:extLst>
              <a:ext uri="{FF2B5EF4-FFF2-40B4-BE49-F238E27FC236}">
                <a16:creationId xmlns:a16="http://schemas.microsoft.com/office/drawing/2014/main" id="{2445BCDB-2431-984D-BCC7-D0AF539F0985}"/>
              </a:ext>
            </a:extLst>
          </p:cNvPr>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2741943" y="9295095"/>
            <a:ext cx="2154871" cy="507302"/>
          </a:xfrm>
          <a:prstGeom prst="rect">
            <a:avLst/>
          </a:prstGeom>
        </p:spPr>
      </p:pic>
      <p:grpSp>
        <p:nvGrpSpPr>
          <p:cNvPr id="18" name="Group 17">
            <a:extLst>
              <a:ext uri="{FF2B5EF4-FFF2-40B4-BE49-F238E27FC236}">
                <a16:creationId xmlns:a16="http://schemas.microsoft.com/office/drawing/2014/main" id="{9470D0FC-89B7-6F48-AFFD-A5A096495D0E}"/>
              </a:ext>
            </a:extLst>
          </p:cNvPr>
          <p:cNvGrpSpPr/>
          <p:nvPr/>
        </p:nvGrpSpPr>
        <p:grpSpPr>
          <a:xfrm>
            <a:off x="13929373" y="3766945"/>
            <a:ext cx="1207729" cy="365506"/>
            <a:chOff x="13620736" y="5746906"/>
            <a:chExt cx="1207729" cy="365506"/>
          </a:xfrm>
        </p:grpSpPr>
        <p:sp>
          <p:nvSpPr>
            <p:cNvPr id="224" name="TextBox 223">
              <a:extLst>
                <a:ext uri="{FF2B5EF4-FFF2-40B4-BE49-F238E27FC236}">
                  <a16:creationId xmlns:a16="http://schemas.microsoft.com/office/drawing/2014/main" id="{C7CCF985-F783-F545-AADB-312C76029B43}"/>
                </a:ext>
              </a:extLst>
            </p:cNvPr>
            <p:cNvSpPr txBox="1"/>
            <p:nvPr/>
          </p:nvSpPr>
          <p:spPr>
            <a:xfrm>
              <a:off x="13620736" y="5746906"/>
              <a:ext cx="808258" cy="362025"/>
            </a:xfrm>
            <a:prstGeom prst="rect">
              <a:avLst/>
            </a:prstGeom>
            <a:noFill/>
          </p:spPr>
          <p:txBody>
            <a:bodyPr wrap="square" rtlCol="0">
              <a:noAutofit/>
            </a:bodyPr>
            <a:lstStyle/>
            <a:p>
              <a:r>
                <a:rPr lang="en-US" sz="881" dirty="0">
                  <a:solidFill>
                    <a:srgbClr val="333F48"/>
                  </a:solidFill>
                  <a:latin typeface="Raleway" panose="020B0503030101060003" pitchFamily="34" charset="77"/>
                  <a:cs typeface="Arial" pitchFamily="34" charset="0"/>
                </a:rPr>
                <a:t>BUNDLED</a:t>
              </a:r>
            </a:p>
            <a:p>
              <a:r>
                <a:rPr lang="en-US" sz="881" dirty="0">
                  <a:solidFill>
                    <a:srgbClr val="333F48"/>
                  </a:solidFill>
                  <a:latin typeface="Raleway" panose="020B0503030101060003" pitchFamily="34" charset="77"/>
                  <a:cs typeface="Arial" pitchFamily="34" charset="0"/>
                </a:rPr>
                <a:t>PAYMENT</a:t>
              </a:r>
            </a:p>
          </p:txBody>
        </p:sp>
        <p:pic>
          <p:nvPicPr>
            <p:cNvPr id="95" name="Picture 94">
              <a:extLst>
                <a:ext uri="{FF2B5EF4-FFF2-40B4-BE49-F238E27FC236}">
                  <a16:creationId xmlns:a16="http://schemas.microsoft.com/office/drawing/2014/main" id="{0BC4C8B0-36A5-5046-867D-1B791EF0C794}"/>
                </a:ext>
              </a:extLst>
            </p:cNvPr>
            <p:cNvPicPr>
              <a:picLocks noChangeAspect="1"/>
            </p:cNvPicPr>
            <p:nvPr/>
          </p:nvPicPr>
          <p:blipFill rotWithShape="1">
            <a:blip r:embed="rId10">
              <a:alphaModFix amt="80000"/>
              <a:extLst>
                <a:ext uri="{BEBA8EAE-BF5A-486C-A8C5-ECC9F3942E4B}">
                  <a14:imgProps xmlns:a14="http://schemas.microsoft.com/office/drawing/2010/main">
                    <a14:imgLayer r:embed="rId13">
                      <a14:imgEffect>
                        <a14:backgroundRemoval t="3275" b="93199" l="4930" r="95423">
                          <a14:foregroundMark x1="61972" y1="4534" x2="47887" y2="11335"/>
                          <a14:foregroundMark x1="47887" y1="11335" x2="44718" y2="15365"/>
                          <a14:foregroundMark x1="44718" y1="15365" x2="44718" y2="15365"/>
                          <a14:foregroundMark x1="19718" y1="30227" x2="9507" y2="39043"/>
                          <a14:foregroundMark x1="9507" y1="39043" x2="6338" y2="53904"/>
                          <a14:foregroundMark x1="6338" y1="53904" x2="13028" y2="72292"/>
                          <a14:foregroundMark x1="21127" y1="81360" x2="38028" y2="90680"/>
                          <a14:foregroundMark x1="38028" y1="90680" x2="45070" y2="91436"/>
                          <a14:foregroundMark x1="45070" y1="91436" x2="56338" y2="91436"/>
                          <a14:foregroundMark x1="56338" y1="91436" x2="69014" y2="87657"/>
                          <a14:foregroundMark x1="69014" y1="87657" x2="79930" y2="81612"/>
                          <a14:foregroundMark x1="79930" y1="81612" x2="88380" y2="67758"/>
                          <a14:foregroundMark x1="88380" y1="67758" x2="88380" y2="53652"/>
                          <a14:foregroundMark x1="88380" y1="53652" x2="93310" y2="57683"/>
                          <a14:foregroundMark x1="93310" y1="57683" x2="93310" y2="67758"/>
                          <a14:foregroundMark x1="93310" y1="67758" x2="91197" y2="72292"/>
                          <a14:foregroundMark x1="91197" y1="72292" x2="83451" y2="81108"/>
                          <a14:foregroundMark x1="83451" y1="81108" x2="78521" y2="83123"/>
                          <a14:foregroundMark x1="73239" y1="75315" x2="76056" y2="70277"/>
                          <a14:foregroundMark x1="76056" y1="70277" x2="73239" y2="78589"/>
                          <a14:foregroundMark x1="73239" y1="78589" x2="63380" y2="88161"/>
                          <a14:foregroundMark x1="63380" y1="88161" x2="57746" y2="90680"/>
                          <a14:foregroundMark x1="57746" y1="90680" x2="45070" y2="93199"/>
                          <a14:foregroundMark x1="45070" y1="93199" x2="41901" y2="92191"/>
                          <a14:foregroundMark x1="56338" y1="4786" x2="32746" y2="14358"/>
                          <a14:foregroundMark x1="18662" y1="28212" x2="7746" y2="43325"/>
                          <a14:foregroundMark x1="7746" y1="43325" x2="10563" y2="39043"/>
                          <a14:foregroundMark x1="10563" y1="39043" x2="6338" y2="42317"/>
                          <a14:foregroundMark x1="6338" y1="42317" x2="4930" y2="51134"/>
                          <a14:foregroundMark x1="4930" y1="51134" x2="5282" y2="48363"/>
                          <a14:foregroundMark x1="83451" y1="51889" x2="90493" y2="50882"/>
                          <a14:foregroundMark x1="90493" y1="50882" x2="95423" y2="59194"/>
                          <a14:foregroundMark x1="95423" y1="59194" x2="94718" y2="65491"/>
                          <a14:foregroundMark x1="85563" y1="46096" x2="83099" y2="40806"/>
                          <a14:foregroundMark x1="83099" y1="40806" x2="79225" y2="37028"/>
                          <a14:foregroundMark x1="79225" y1="37028" x2="78521" y2="37280"/>
                          <a14:foregroundMark x1="58099" y1="22922" x2="78873" y2="37028"/>
                        </a14:backgroundRemoval>
                      </a14:imgEffect>
                    </a14:imgLayer>
                  </a14:imgProps>
                </a:ext>
                <a:ext uri="{28A0092B-C50C-407E-A947-70E740481C1C}">
                  <a14:useLocalDpi xmlns:a14="http://schemas.microsoft.com/office/drawing/2010/main"/>
                </a:ext>
              </a:extLst>
            </a:blip>
            <a:srcRect t="1571" r="2705" b="4475"/>
            <a:stretch/>
          </p:blipFill>
          <p:spPr>
            <a:xfrm>
              <a:off x="14398506" y="5819792"/>
              <a:ext cx="210554" cy="284224"/>
            </a:xfrm>
            <a:prstGeom prst="rect">
              <a:avLst/>
            </a:prstGeom>
          </p:spPr>
        </p:pic>
        <p:sp>
          <p:nvSpPr>
            <p:cNvPr id="226" name="TextBox 225">
              <a:extLst>
                <a:ext uri="{FF2B5EF4-FFF2-40B4-BE49-F238E27FC236}">
                  <a16:creationId xmlns:a16="http://schemas.microsoft.com/office/drawing/2014/main" id="{9D5EB273-A7D0-2A40-BCFF-5C5135B76894}"/>
                </a:ext>
              </a:extLst>
            </p:cNvPr>
            <p:cNvSpPr txBox="1"/>
            <p:nvPr/>
          </p:nvSpPr>
          <p:spPr>
            <a:xfrm>
              <a:off x="14230952" y="5843749"/>
              <a:ext cx="597513" cy="268663"/>
            </a:xfrm>
            <a:prstGeom prst="rect">
              <a:avLst/>
            </a:prstGeom>
            <a:noFill/>
          </p:spPr>
          <p:txBody>
            <a:bodyPr wrap="square" rtlCol="0">
              <a:spAutoFit/>
            </a:bodyPr>
            <a:lstStyle/>
            <a:p>
              <a:pPr algn="ctr"/>
              <a:r>
                <a:rPr lang="en-US" sz="1146" b="1" dirty="0">
                  <a:solidFill>
                    <a:srgbClr val="333F48"/>
                  </a:solidFill>
                  <a:latin typeface="Roboto" panose="02000000000000000000" pitchFamily="2" charset="0"/>
                  <a:ea typeface="Roboto" panose="02000000000000000000" pitchFamily="2" charset="0"/>
                  <a:cs typeface="Roboto" panose="02000000000000000000" pitchFamily="2" charset="0"/>
                </a:rPr>
                <a:t>1.3%</a:t>
              </a:r>
            </a:p>
          </p:txBody>
        </p:sp>
      </p:grpSp>
      <p:pic>
        <p:nvPicPr>
          <p:cNvPr id="96" name="Picture 95">
            <a:extLst>
              <a:ext uri="{FF2B5EF4-FFF2-40B4-BE49-F238E27FC236}">
                <a16:creationId xmlns:a16="http://schemas.microsoft.com/office/drawing/2014/main" id="{664B98CA-2D78-794B-BC6F-7AD378E98741}"/>
              </a:ext>
            </a:extLst>
          </p:cNvPr>
          <p:cNvPicPr>
            <a:picLocks noChangeAspect="1"/>
          </p:cNvPicPr>
          <p:nvPr/>
        </p:nvPicPr>
        <p:blipFill rotWithShape="1">
          <a:blip r:embed="rId10">
            <a:alphaModFix amt="80000"/>
            <a:extLst>
              <a:ext uri="{BEBA8EAE-BF5A-486C-A8C5-ECC9F3942E4B}">
                <a14:imgProps xmlns:a14="http://schemas.microsoft.com/office/drawing/2010/main">
                  <a14:imgLayer r:embed="rId13">
                    <a14:imgEffect>
                      <a14:backgroundRemoval t="3275" b="93199" l="4930" r="95423">
                        <a14:foregroundMark x1="61972" y1="4534" x2="47887" y2="11335"/>
                        <a14:foregroundMark x1="47887" y1="11335" x2="44718" y2="15365"/>
                        <a14:foregroundMark x1="44718" y1="15365" x2="44718" y2="15365"/>
                        <a14:foregroundMark x1="19718" y1="30227" x2="9507" y2="39043"/>
                        <a14:foregroundMark x1="9507" y1="39043" x2="6338" y2="53904"/>
                        <a14:foregroundMark x1="6338" y1="53904" x2="13028" y2="72292"/>
                        <a14:foregroundMark x1="21127" y1="81360" x2="38028" y2="90680"/>
                        <a14:foregroundMark x1="38028" y1="90680" x2="45070" y2="91436"/>
                        <a14:foregroundMark x1="45070" y1="91436" x2="56338" y2="91436"/>
                        <a14:foregroundMark x1="56338" y1="91436" x2="69014" y2="87657"/>
                        <a14:foregroundMark x1="69014" y1="87657" x2="79930" y2="81612"/>
                        <a14:foregroundMark x1="79930" y1="81612" x2="88380" y2="67758"/>
                        <a14:foregroundMark x1="88380" y1="67758" x2="88380" y2="53652"/>
                        <a14:foregroundMark x1="88380" y1="53652" x2="93310" y2="57683"/>
                        <a14:foregroundMark x1="93310" y1="57683" x2="93310" y2="67758"/>
                        <a14:foregroundMark x1="93310" y1="67758" x2="91197" y2="72292"/>
                        <a14:foregroundMark x1="91197" y1="72292" x2="83451" y2="81108"/>
                        <a14:foregroundMark x1="83451" y1="81108" x2="78521" y2="83123"/>
                        <a14:foregroundMark x1="73239" y1="75315" x2="76056" y2="70277"/>
                        <a14:foregroundMark x1="76056" y1="70277" x2="73239" y2="78589"/>
                        <a14:foregroundMark x1="73239" y1="78589" x2="63380" y2="88161"/>
                        <a14:foregroundMark x1="63380" y1="88161" x2="57746" y2="90680"/>
                        <a14:foregroundMark x1="57746" y1="90680" x2="45070" y2="93199"/>
                        <a14:foregroundMark x1="45070" y1="93199" x2="41901" y2="92191"/>
                        <a14:foregroundMark x1="56338" y1="4786" x2="32746" y2="14358"/>
                        <a14:foregroundMark x1="18662" y1="28212" x2="7746" y2="43325"/>
                        <a14:foregroundMark x1="7746" y1="43325" x2="10563" y2="39043"/>
                        <a14:foregroundMark x1="10563" y1="39043" x2="6338" y2="42317"/>
                        <a14:foregroundMark x1="6338" y1="42317" x2="4930" y2="51134"/>
                        <a14:foregroundMark x1="4930" y1="51134" x2="5282" y2="48363"/>
                        <a14:foregroundMark x1="83451" y1="51889" x2="90493" y2="50882"/>
                        <a14:foregroundMark x1="90493" y1="50882" x2="95423" y2="59194"/>
                        <a14:foregroundMark x1="95423" y1="59194" x2="94718" y2="65491"/>
                        <a14:foregroundMark x1="85563" y1="46096" x2="83099" y2="40806"/>
                        <a14:foregroundMark x1="83099" y1="40806" x2="79225" y2="37028"/>
                        <a14:foregroundMark x1="79225" y1="37028" x2="78521" y2="37280"/>
                        <a14:foregroundMark x1="58099" y1="22922" x2="78873" y2="37028"/>
                      </a14:backgroundRemoval>
                    </a14:imgEffect>
                  </a14:imgLayer>
                </a14:imgProps>
              </a:ext>
              <a:ext uri="{28A0092B-C50C-407E-A947-70E740481C1C}">
                <a14:useLocalDpi xmlns:a14="http://schemas.microsoft.com/office/drawing/2010/main"/>
              </a:ext>
            </a:extLst>
          </a:blip>
          <a:srcRect t="1571" r="2705" b="4475"/>
          <a:stretch/>
        </p:blipFill>
        <p:spPr>
          <a:xfrm>
            <a:off x="370404" y="4141726"/>
            <a:ext cx="478416" cy="645806"/>
          </a:xfrm>
          <a:prstGeom prst="rect">
            <a:avLst/>
          </a:prstGeom>
        </p:spPr>
      </p:pic>
      <p:sp>
        <p:nvSpPr>
          <p:cNvPr id="250" name="TextBox 249">
            <a:extLst>
              <a:ext uri="{FF2B5EF4-FFF2-40B4-BE49-F238E27FC236}">
                <a16:creationId xmlns:a16="http://schemas.microsoft.com/office/drawing/2014/main" id="{820055FE-DBAF-E04E-A7B6-0E1D80F789E4}"/>
              </a:ext>
            </a:extLst>
          </p:cNvPr>
          <p:cNvSpPr txBox="1"/>
          <p:nvPr/>
        </p:nvSpPr>
        <p:spPr>
          <a:xfrm>
            <a:off x="263821" y="4482303"/>
            <a:ext cx="663396" cy="215444"/>
          </a:xfrm>
          <a:prstGeom prst="rect">
            <a:avLst/>
          </a:prstGeom>
          <a:noFill/>
        </p:spPr>
        <p:txBody>
          <a:bodyPr wrap="square" rtlCol="0">
            <a:spAutoFit/>
          </a:bodyPr>
          <a:lstStyle/>
          <a:p>
            <a:pPr algn="ctr"/>
            <a:r>
              <a:rPr lang="en-US" sz="800" dirty="0">
                <a:solidFill>
                  <a:srgbClr val="333F48"/>
                </a:solidFill>
                <a:latin typeface="Raleway" panose="020B0503030101060003" pitchFamily="34" charset="77"/>
                <a:cs typeface="Arial" pitchFamily="34" charset="0"/>
              </a:rPr>
              <a:t>AT RISK</a:t>
            </a:r>
          </a:p>
        </p:txBody>
      </p:sp>
      <p:graphicFrame>
        <p:nvGraphicFramePr>
          <p:cNvPr id="249" name="Table 248">
            <a:extLst>
              <a:ext uri="{FF2B5EF4-FFF2-40B4-BE49-F238E27FC236}">
                <a16:creationId xmlns:a16="http://schemas.microsoft.com/office/drawing/2014/main" id="{F8F44F7D-2482-9847-9DFA-C595D2429720}"/>
              </a:ext>
            </a:extLst>
          </p:cNvPr>
          <p:cNvGraphicFramePr>
            <a:graphicFrameLocks noGrp="1"/>
          </p:cNvGraphicFramePr>
          <p:nvPr>
            <p:extLst>
              <p:ext uri="{D42A27DB-BD31-4B8C-83A1-F6EECF244321}">
                <p14:modId xmlns:p14="http://schemas.microsoft.com/office/powerpoint/2010/main" val="2757349886"/>
              </p:ext>
            </p:extLst>
          </p:nvPr>
        </p:nvGraphicFramePr>
        <p:xfrm>
          <a:off x="288715" y="4240803"/>
          <a:ext cx="532258" cy="308306"/>
        </p:xfrm>
        <a:graphic>
          <a:graphicData uri="http://schemas.openxmlformats.org/drawingml/2006/table">
            <a:tbl>
              <a:tblPr/>
              <a:tblGrid>
                <a:gridCol w="532258">
                  <a:extLst>
                    <a:ext uri="{9D8B030D-6E8A-4147-A177-3AD203B41FA5}">
                      <a16:colId xmlns:a16="http://schemas.microsoft.com/office/drawing/2014/main" val="20000"/>
                    </a:ext>
                  </a:extLst>
                </a:gridCol>
              </a:tblGrid>
              <a:tr h="308306">
                <a:tc>
                  <a:txBody>
                    <a:bodyPr/>
                    <a:lstStyle/>
                    <a:p>
                      <a:pPr algn="r" fontAlgn="b"/>
                      <a:r>
                        <a:rPr lang="en-US" sz="1800" b="1" i="0" u="none" strike="noStrike" dirty="0">
                          <a:solidFill>
                            <a:srgbClr val="333F48"/>
                          </a:solidFill>
                          <a:effectLst/>
                          <a:latin typeface="Roboto" panose="02000000000000000000" pitchFamily="2" charset="0"/>
                          <a:ea typeface="Roboto" panose="02000000000000000000" pitchFamily="2" charset="0"/>
                          <a:cs typeface="Roboto" panose="02000000000000000000" pitchFamily="2" charset="0"/>
                        </a:rPr>
                        <a:t>23%</a:t>
                      </a: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87" name="TextBox 86">
            <a:extLst>
              <a:ext uri="{FF2B5EF4-FFF2-40B4-BE49-F238E27FC236}">
                <a16:creationId xmlns:a16="http://schemas.microsoft.com/office/drawing/2014/main" id="{3E75FA0A-6788-B14C-946D-EADAFAC42FAD}"/>
              </a:ext>
            </a:extLst>
          </p:cNvPr>
          <p:cNvSpPr txBox="1"/>
          <p:nvPr/>
        </p:nvSpPr>
        <p:spPr>
          <a:xfrm>
            <a:off x="11284634" y="5242666"/>
            <a:ext cx="2807540" cy="692497"/>
          </a:xfrm>
          <a:prstGeom prst="rect">
            <a:avLst/>
          </a:prstGeom>
          <a:noFill/>
        </p:spPr>
        <p:txBody>
          <a:bodyPr wrap="square" rtlCol="0">
            <a:spAutoFit/>
          </a:bodyPr>
          <a:lstStyle/>
          <a:p>
            <a:r>
              <a:rPr lang="en-US" sz="1300" b="1" dirty="0">
                <a:solidFill>
                  <a:schemeClr val="accent1"/>
                </a:solidFill>
                <a:latin typeface="Raleway Medium" panose="020B0503030101060003" pitchFamily="34" charset="77"/>
              </a:rPr>
              <a:t>SHARE OF VALUE-ORIENTED PAYMENTS THAT PUT PROVIDERS AT FINANCIAL RISK</a:t>
            </a:r>
          </a:p>
        </p:txBody>
      </p:sp>
      <p:grpSp>
        <p:nvGrpSpPr>
          <p:cNvPr id="24" name="Group 23">
            <a:extLst>
              <a:ext uri="{FF2B5EF4-FFF2-40B4-BE49-F238E27FC236}">
                <a16:creationId xmlns:a16="http://schemas.microsoft.com/office/drawing/2014/main" id="{F6158152-6ADE-8146-A21C-D6AE70B464AB}"/>
              </a:ext>
            </a:extLst>
          </p:cNvPr>
          <p:cNvGrpSpPr/>
          <p:nvPr/>
        </p:nvGrpSpPr>
        <p:grpSpPr>
          <a:xfrm>
            <a:off x="13818364" y="6511871"/>
            <a:ext cx="1560598" cy="826775"/>
            <a:chOff x="13456614" y="6650172"/>
            <a:chExt cx="1560598" cy="826775"/>
          </a:xfrm>
        </p:grpSpPr>
        <p:pic>
          <p:nvPicPr>
            <p:cNvPr id="65" name="Picture 64">
              <a:extLst>
                <a:ext uri="{FF2B5EF4-FFF2-40B4-BE49-F238E27FC236}">
                  <a16:creationId xmlns:a16="http://schemas.microsoft.com/office/drawing/2014/main" id="{107AD751-C151-3E49-BE3A-C19085C5DA31}"/>
                </a:ext>
              </a:extLst>
            </p:cNvPr>
            <p:cNvPicPr>
              <a:picLocks noChangeAspect="1"/>
            </p:cNvPicPr>
            <p:nvPr/>
          </p:nvPicPr>
          <p:blipFill rotWithShape="1">
            <a:blip r:embed="rId4">
              <a:alphaModFix amt="40000"/>
              <a:extLst>
                <a:ext uri="{BEBA8EAE-BF5A-486C-A8C5-ECC9F3942E4B}">
                  <a14:imgProps xmlns:a14="http://schemas.microsoft.com/office/drawing/2010/main">
                    <a14:imgLayer r:embed="rId9">
                      <a14:imgEffect>
                        <a14:backgroundRemoval t="3191" b="97074" l="2214" r="97786">
                          <a14:foregroundMark x1="62731" y1="3723" x2="56089" y2="5319"/>
                          <a14:foregroundMark x1="56089" y1="5319" x2="34317" y2="22074"/>
                          <a14:foregroundMark x1="8856" y1="43883" x2="5166" y2="47606"/>
                          <a14:foregroundMark x1="5166" y1="47606" x2="6642" y2="65957"/>
                          <a14:foregroundMark x1="85978" y1="48670" x2="92251" y2="51596"/>
                          <a14:foregroundMark x1="92251" y1="51596" x2="93727" y2="62500"/>
                          <a14:foregroundMark x1="93727" y1="62500" x2="92989" y2="68351"/>
                          <a14:foregroundMark x1="92989" y1="68351" x2="88192" y2="77926"/>
                          <a14:foregroundMark x1="88192" y1="77926" x2="79336" y2="86170"/>
                          <a14:foregroundMark x1="79336" y1="86170" x2="64576" y2="92819"/>
                          <a14:foregroundMark x1="64576" y1="92819" x2="56827" y2="94149"/>
                          <a14:foregroundMark x1="56827" y1="94149" x2="40959" y2="92553"/>
                          <a14:foregroundMark x1="40959" y1="92553" x2="29520" y2="88564"/>
                          <a14:foregroundMark x1="29520" y1="88564" x2="25461" y2="83245"/>
                          <a14:foregroundMark x1="25461" y1="83245" x2="19926" y2="79787"/>
                          <a14:foregroundMark x1="72325" y1="59840" x2="91144" y2="52394"/>
                          <a14:foregroundMark x1="91144" y1="52394" x2="94465" y2="56915"/>
                          <a14:foregroundMark x1="94465" y1="56915" x2="96679" y2="66223"/>
                          <a14:foregroundMark x1="96679" y1="66223" x2="96679" y2="66223"/>
                          <a14:foregroundMark x1="44280" y1="91489" x2="47601" y2="96011"/>
                          <a14:foregroundMark x1="47601" y1="96011" x2="53506" y2="97340"/>
                          <a14:foregroundMark x1="53506" y1="97340" x2="55720" y2="97340"/>
                          <a14:foregroundMark x1="61993" y1="3191" x2="33210" y2="13564"/>
                          <a14:foregroundMark x1="33210" y1="13564" x2="30627" y2="15426"/>
                          <a14:foregroundMark x1="48708" y1="7447" x2="42435" y2="9043"/>
                          <a14:foregroundMark x1="42435" y1="9043" x2="34317" y2="13564"/>
                          <a14:foregroundMark x1="45018" y1="7979" x2="33948" y2="13298"/>
                          <a14:foregroundMark x1="33948" y1="13298" x2="33948" y2="13298"/>
                          <a14:foregroundMark x1="19188" y1="26330" x2="7749" y2="38830"/>
                          <a14:foregroundMark x1="7749" y1="38830" x2="2214" y2="57181"/>
                          <a14:foregroundMark x1="2214" y1="57181" x2="3321" y2="68351"/>
                          <a14:foregroundMark x1="57565" y1="10106" x2="57934" y2="19415"/>
                          <a14:foregroundMark x1="57934" y1="19415" x2="66790" y2="29521"/>
                          <a14:foregroundMark x1="64576" y1="29521" x2="70111" y2="33511"/>
                          <a14:foregroundMark x1="70111" y1="33511" x2="81919" y2="38298"/>
                          <a14:foregroundMark x1="81550" y1="39096" x2="87454" y2="42021"/>
                          <a14:foregroundMark x1="87454" y1="42021" x2="93727" y2="50000"/>
                          <a14:foregroundMark x1="93727" y1="50000" x2="95572" y2="54255"/>
                          <a14:foregroundMark x1="89668" y1="45745" x2="93727" y2="49202"/>
                          <a14:foregroundMark x1="93727" y1="49202" x2="94834" y2="51064"/>
                          <a14:foregroundMark x1="91513" y1="46809" x2="95572" y2="50798"/>
                          <a14:foregroundMark x1="95572" y1="50798" x2="95941" y2="51330"/>
                          <a14:foregroundMark x1="95572" y1="54255" x2="97786" y2="57181"/>
                          <a14:foregroundMark x1="31365" y1="19681" x2="11439" y2="34043"/>
                          <a14:foregroundMark x1="11439" y1="34043" x2="14391" y2="30319"/>
                          <a14:foregroundMark x1="12177" y1="31649" x2="2583" y2="54521"/>
                          <a14:foregroundMark x1="2583" y1="54521" x2="2583" y2="54787"/>
                        </a14:backgroundRemoval>
                      </a14:imgEffect>
                    </a14:imgLayer>
                  </a14:imgProps>
                </a:ext>
                <a:ext uri="{28A0092B-C50C-407E-A947-70E740481C1C}">
                  <a14:useLocalDpi xmlns:a14="http://schemas.microsoft.com/office/drawing/2010/main"/>
                </a:ext>
              </a:extLst>
            </a:blip>
            <a:srcRect/>
            <a:stretch/>
          </p:blipFill>
          <p:spPr>
            <a:xfrm>
              <a:off x="13459080" y="6650172"/>
              <a:ext cx="593695" cy="826775"/>
            </a:xfrm>
            <a:prstGeom prst="rect">
              <a:avLst/>
            </a:prstGeom>
          </p:spPr>
        </p:pic>
        <p:sp>
          <p:nvSpPr>
            <p:cNvPr id="214" name="TextBox 213">
              <a:extLst>
                <a:ext uri="{FF2B5EF4-FFF2-40B4-BE49-F238E27FC236}">
                  <a16:creationId xmlns:a16="http://schemas.microsoft.com/office/drawing/2014/main" id="{4AFC1831-4719-894F-B18E-43022D09685B}"/>
                </a:ext>
              </a:extLst>
            </p:cNvPr>
            <p:cNvSpPr txBox="1"/>
            <p:nvPr/>
          </p:nvSpPr>
          <p:spPr>
            <a:xfrm>
              <a:off x="14033810" y="6895113"/>
              <a:ext cx="983402" cy="365136"/>
            </a:xfrm>
            <a:prstGeom prst="rect">
              <a:avLst/>
            </a:prstGeom>
            <a:noFill/>
          </p:spPr>
          <p:txBody>
            <a:bodyPr wrap="square" rtlCol="0">
              <a:noAutofit/>
            </a:bodyPr>
            <a:lstStyle/>
            <a:p>
              <a:r>
                <a:rPr lang="en-US" sz="881" dirty="0">
                  <a:solidFill>
                    <a:srgbClr val="333F48"/>
                  </a:solidFill>
                  <a:latin typeface="Raleway" panose="020B0503030101060003" pitchFamily="34" charset="77"/>
                  <a:cs typeface="Arial" pitchFamily="34" charset="0"/>
                </a:rPr>
                <a:t>SHARED</a:t>
              </a:r>
            </a:p>
            <a:p>
              <a:r>
                <a:rPr lang="en-US" sz="881" dirty="0">
                  <a:solidFill>
                    <a:srgbClr val="333F48"/>
                  </a:solidFill>
                  <a:latin typeface="Raleway" panose="020B0503030101060003" pitchFamily="34" charset="77"/>
                  <a:cs typeface="Arial" pitchFamily="34" charset="0"/>
                </a:rPr>
                <a:t>SAVINGS</a:t>
              </a:r>
            </a:p>
          </p:txBody>
        </p:sp>
        <p:sp>
          <p:nvSpPr>
            <p:cNvPr id="215" name="TextBox 214">
              <a:extLst>
                <a:ext uri="{FF2B5EF4-FFF2-40B4-BE49-F238E27FC236}">
                  <a16:creationId xmlns:a16="http://schemas.microsoft.com/office/drawing/2014/main" id="{D07202DB-AE9D-EC4F-A15A-BD5185D73FE5}"/>
                </a:ext>
              </a:extLst>
            </p:cNvPr>
            <p:cNvSpPr txBox="1"/>
            <p:nvPr/>
          </p:nvSpPr>
          <p:spPr>
            <a:xfrm>
              <a:off x="13456614" y="7006451"/>
              <a:ext cx="651158" cy="268663"/>
            </a:xfrm>
            <a:prstGeom prst="rect">
              <a:avLst/>
            </a:prstGeom>
            <a:noFill/>
          </p:spPr>
          <p:txBody>
            <a:bodyPr wrap="square" rtlCol="0">
              <a:spAutoFit/>
            </a:bodyPr>
            <a:lstStyle/>
            <a:p>
              <a:pPr algn="ctr"/>
              <a:r>
                <a:rPr lang="en-US" sz="1146" b="1" dirty="0">
                  <a:solidFill>
                    <a:srgbClr val="333F48"/>
                  </a:solidFill>
                  <a:latin typeface="Roboto" panose="02000000000000000000" pitchFamily="2" charset="0"/>
                  <a:ea typeface="Roboto" panose="02000000000000000000" pitchFamily="2" charset="0"/>
                  <a:cs typeface="Roboto" panose="02000000000000000000" pitchFamily="2" charset="0"/>
                </a:rPr>
                <a:t>23.7%</a:t>
              </a:r>
            </a:p>
          </p:txBody>
        </p:sp>
      </p:grpSp>
      <p:pic>
        <p:nvPicPr>
          <p:cNvPr id="26" name="Picture 25">
            <a:extLst>
              <a:ext uri="{FF2B5EF4-FFF2-40B4-BE49-F238E27FC236}">
                <a16:creationId xmlns:a16="http://schemas.microsoft.com/office/drawing/2014/main" id="{1E268E8F-082F-8346-84C4-6D5C79D39ACA}"/>
              </a:ext>
            </a:extLst>
          </p:cNvPr>
          <p:cNvPicPr>
            <a:picLocks noChangeAspect="1"/>
          </p:cNvPicPr>
          <p:nvPr/>
        </p:nvPicPr>
        <p:blipFill>
          <a:blip r:embed="rId20">
            <a:duotone>
              <a:prstClr val="black"/>
              <a:schemeClr val="accent2">
                <a:tint val="45000"/>
                <a:satMod val="400000"/>
              </a:schemeClr>
            </a:duotone>
            <a:alphaModFix amt="50000"/>
          </a:blip>
          <a:stretch>
            <a:fillRect/>
          </a:stretch>
        </p:blipFill>
        <p:spPr>
          <a:xfrm>
            <a:off x="9945058" y="656636"/>
            <a:ext cx="3973421" cy="2464352"/>
          </a:xfrm>
          <a:prstGeom prst="rect">
            <a:avLst/>
          </a:prstGeom>
        </p:spPr>
      </p:pic>
      <p:sp>
        <p:nvSpPr>
          <p:cNvPr id="132" name="TextBox 131">
            <a:extLst>
              <a:ext uri="{FF2B5EF4-FFF2-40B4-BE49-F238E27FC236}">
                <a16:creationId xmlns:a16="http://schemas.microsoft.com/office/drawing/2014/main" id="{68290786-BD94-0E4C-8D36-08700814F133}"/>
              </a:ext>
            </a:extLst>
          </p:cNvPr>
          <p:cNvSpPr txBox="1"/>
          <p:nvPr/>
        </p:nvSpPr>
        <p:spPr>
          <a:xfrm>
            <a:off x="7912273" y="1199855"/>
            <a:ext cx="4552903" cy="1656992"/>
          </a:xfrm>
          <a:prstGeom prst="rect">
            <a:avLst/>
          </a:prstGeom>
          <a:noFill/>
        </p:spPr>
        <p:txBody>
          <a:bodyPr wrap="square" rtlCol="0">
            <a:spAutoFit/>
          </a:bodyPr>
          <a:lstStyle/>
          <a:p>
            <a:r>
              <a:rPr lang="en-US" sz="1719" dirty="0">
                <a:solidFill>
                  <a:schemeClr val="accent1"/>
                </a:solidFill>
                <a:latin typeface="Roboto" panose="02000000000000000000" pitchFamily="2" charset="0"/>
                <a:ea typeface="Roboto" panose="02000000000000000000" pitchFamily="2" charset="0"/>
                <a:cs typeface="Roboto" panose="02000000000000000000" pitchFamily="2" charset="0"/>
              </a:rPr>
              <a:t>2017 NATIONAL SCORECARD ON</a:t>
            </a:r>
          </a:p>
          <a:p>
            <a:pPr>
              <a:lnSpc>
                <a:spcPts val="3729"/>
              </a:lnSpc>
            </a:pPr>
            <a:r>
              <a:rPr lang="en-US" sz="3274" b="1" dirty="0">
                <a:solidFill>
                  <a:schemeClr val="tx2"/>
                </a:solidFill>
                <a:latin typeface="Raleway Light" panose="020B0403030101060003" pitchFamily="34" charset="77"/>
              </a:rPr>
              <a:t>Commercial </a:t>
            </a:r>
          </a:p>
          <a:p>
            <a:pPr>
              <a:lnSpc>
                <a:spcPts val="3729"/>
              </a:lnSpc>
            </a:pPr>
            <a:r>
              <a:rPr lang="en-US" sz="3274" b="1" dirty="0">
                <a:solidFill>
                  <a:schemeClr val="tx2"/>
                </a:solidFill>
                <a:latin typeface="Raleway Light" panose="020B0403030101060003" pitchFamily="34" charset="77"/>
              </a:rPr>
              <a:t>Payment Reform</a:t>
            </a:r>
          </a:p>
          <a:p>
            <a:pPr>
              <a:spcBef>
                <a:spcPts val="600"/>
              </a:spcBef>
            </a:pPr>
            <a:r>
              <a:rPr lang="en-US" sz="1400" b="1" dirty="0">
                <a:solidFill>
                  <a:schemeClr val="tx1">
                    <a:lumMod val="50000"/>
                    <a:lumOff val="50000"/>
                  </a:schemeClr>
                </a:solidFill>
                <a:latin typeface="Roboto" panose="02000000000000000000" pitchFamily="2" charset="0"/>
                <a:ea typeface="Roboto" panose="02000000000000000000" pitchFamily="2" charset="0"/>
              </a:rPr>
              <a:t>PUBLISHED DECEMBER </a:t>
            </a:r>
            <a:r>
              <a:rPr lang="en-US" sz="1400" b="1"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2019</a:t>
            </a:r>
          </a:p>
        </p:txBody>
      </p:sp>
      <p:pic>
        <p:nvPicPr>
          <p:cNvPr id="106" name="Picture 105">
            <a:extLst>
              <a:ext uri="{FF2B5EF4-FFF2-40B4-BE49-F238E27FC236}">
                <a16:creationId xmlns:a16="http://schemas.microsoft.com/office/drawing/2014/main" id="{D06F1F9C-B09D-F042-8A54-E1D79E0D8EFA}"/>
              </a:ext>
            </a:extLst>
          </p:cNvPr>
          <p:cNvPicPr>
            <a:picLocks noChangeAspect="1"/>
          </p:cNvPicPr>
          <p:nvPr/>
        </p:nvPicPr>
        <p:blipFill rotWithShape="1">
          <a:blip r:embed="rId4">
            <a:alphaModFix amt="40000"/>
            <a:extLst>
              <a:ext uri="{BEBA8EAE-BF5A-486C-A8C5-ECC9F3942E4B}">
                <a14:imgProps xmlns:a14="http://schemas.microsoft.com/office/drawing/2010/main">
                  <a14:imgLayer r:embed="rId9">
                    <a14:imgEffect>
                      <a14:backgroundRemoval t="3191" b="97074" l="2214" r="97786">
                        <a14:foregroundMark x1="62731" y1="3723" x2="56089" y2="5319"/>
                        <a14:foregroundMark x1="56089" y1="5319" x2="34317" y2="22074"/>
                        <a14:foregroundMark x1="8856" y1="43883" x2="5166" y2="47606"/>
                        <a14:foregroundMark x1="5166" y1="47606" x2="6642" y2="65957"/>
                        <a14:foregroundMark x1="85978" y1="48670" x2="92251" y2="51596"/>
                        <a14:foregroundMark x1="92251" y1="51596" x2="93727" y2="62500"/>
                        <a14:foregroundMark x1="93727" y1="62500" x2="92989" y2="68351"/>
                        <a14:foregroundMark x1="92989" y1="68351" x2="88192" y2="77926"/>
                        <a14:foregroundMark x1="88192" y1="77926" x2="79336" y2="86170"/>
                        <a14:foregroundMark x1="79336" y1="86170" x2="64576" y2="92819"/>
                        <a14:foregroundMark x1="64576" y1="92819" x2="56827" y2="94149"/>
                        <a14:foregroundMark x1="56827" y1="94149" x2="40959" y2="92553"/>
                        <a14:foregroundMark x1="40959" y1="92553" x2="29520" y2="88564"/>
                        <a14:foregroundMark x1="29520" y1="88564" x2="25461" y2="83245"/>
                        <a14:foregroundMark x1="25461" y1="83245" x2="19926" y2="79787"/>
                        <a14:foregroundMark x1="72325" y1="59840" x2="91144" y2="52394"/>
                        <a14:foregroundMark x1="91144" y1="52394" x2="94465" y2="56915"/>
                        <a14:foregroundMark x1="94465" y1="56915" x2="96679" y2="66223"/>
                        <a14:foregroundMark x1="96679" y1="66223" x2="96679" y2="66223"/>
                        <a14:foregroundMark x1="44280" y1="91489" x2="47601" y2="96011"/>
                        <a14:foregroundMark x1="47601" y1="96011" x2="53506" y2="97340"/>
                        <a14:foregroundMark x1="53506" y1="97340" x2="55720" y2="97340"/>
                        <a14:foregroundMark x1="61993" y1="3191" x2="33210" y2="13564"/>
                        <a14:foregroundMark x1="33210" y1="13564" x2="30627" y2="15426"/>
                        <a14:foregroundMark x1="48708" y1="7447" x2="42435" y2="9043"/>
                        <a14:foregroundMark x1="42435" y1="9043" x2="34317" y2="13564"/>
                        <a14:foregroundMark x1="45018" y1="7979" x2="33948" y2="13298"/>
                        <a14:foregroundMark x1="33948" y1="13298" x2="33948" y2="13298"/>
                        <a14:foregroundMark x1="19188" y1="26330" x2="7749" y2="38830"/>
                        <a14:foregroundMark x1="7749" y1="38830" x2="2214" y2="57181"/>
                        <a14:foregroundMark x1="2214" y1="57181" x2="3321" y2="68351"/>
                        <a14:foregroundMark x1="57565" y1="10106" x2="57934" y2="19415"/>
                        <a14:foregroundMark x1="57934" y1="19415" x2="66790" y2="29521"/>
                        <a14:foregroundMark x1="64576" y1="29521" x2="70111" y2="33511"/>
                        <a14:foregroundMark x1="70111" y1="33511" x2="81919" y2="38298"/>
                        <a14:foregroundMark x1="81550" y1="39096" x2="87454" y2="42021"/>
                        <a14:foregroundMark x1="87454" y1="42021" x2="93727" y2="50000"/>
                        <a14:foregroundMark x1="93727" y1="50000" x2="95572" y2="54255"/>
                        <a14:foregroundMark x1="89668" y1="45745" x2="93727" y2="49202"/>
                        <a14:foregroundMark x1="93727" y1="49202" x2="94834" y2="51064"/>
                        <a14:foregroundMark x1="91513" y1="46809" x2="95572" y2="50798"/>
                        <a14:foregroundMark x1="95572" y1="50798" x2="95941" y2="51330"/>
                        <a14:foregroundMark x1="95572" y1="54255" x2="97786" y2="57181"/>
                        <a14:foregroundMark x1="31365" y1="19681" x2="11439" y2="34043"/>
                        <a14:foregroundMark x1="11439" y1="34043" x2="14391" y2="30319"/>
                        <a14:foregroundMark x1="12177" y1="31649" x2="2583" y2="54521"/>
                        <a14:foregroundMark x1="2583" y1="54521" x2="2583" y2="54787"/>
                      </a14:backgroundRemoval>
                    </a14:imgEffect>
                  </a14:imgLayer>
                </a14:imgProps>
              </a:ext>
              <a:ext uri="{28A0092B-C50C-407E-A947-70E740481C1C}">
                <a14:useLocalDpi xmlns:a14="http://schemas.microsoft.com/office/drawing/2010/main"/>
              </a:ext>
            </a:extLst>
          </a:blip>
          <a:srcRect/>
          <a:stretch/>
        </p:blipFill>
        <p:spPr>
          <a:xfrm>
            <a:off x="12104685" y="3744606"/>
            <a:ext cx="1091520" cy="1515796"/>
          </a:xfrm>
          <a:prstGeom prst="rect">
            <a:avLst/>
          </a:prstGeom>
        </p:spPr>
      </p:pic>
      <p:graphicFrame>
        <p:nvGraphicFramePr>
          <p:cNvPr id="107" name="Table 106">
            <a:extLst>
              <a:ext uri="{FF2B5EF4-FFF2-40B4-BE49-F238E27FC236}">
                <a16:creationId xmlns:a16="http://schemas.microsoft.com/office/drawing/2014/main" id="{F3039119-F411-CA46-98B3-79D82C11F564}"/>
              </a:ext>
            </a:extLst>
          </p:cNvPr>
          <p:cNvGraphicFramePr>
            <a:graphicFrameLocks noGrp="1"/>
          </p:cNvGraphicFramePr>
          <p:nvPr>
            <p:extLst>
              <p:ext uri="{D42A27DB-BD31-4B8C-83A1-F6EECF244321}">
                <p14:modId xmlns:p14="http://schemas.microsoft.com/office/powerpoint/2010/main" val="2728704495"/>
              </p:ext>
            </p:extLst>
          </p:nvPr>
        </p:nvGraphicFramePr>
        <p:xfrm>
          <a:off x="11984961" y="4178278"/>
          <a:ext cx="1389180" cy="490913"/>
        </p:xfrm>
        <a:graphic>
          <a:graphicData uri="http://schemas.openxmlformats.org/drawingml/2006/table">
            <a:tbl>
              <a:tblPr/>
              <a:tblGrid>
                <a:gridCol w="1389180">
                  <a:extLst>
                    <a:ext uri="{9D8B030D-6E8A-4147-A177-3AD203B41FA5}">
                      <a16:colId xmlns:a16="http://schemas.microsoft.com/office/drawing/2014/main" val="20000"/>
                    </a:ext>
                  </a:extLst>
                </a:gridCol>
              </a:tblGrid>
              <a:tr h="490913">
                <a:tc>
                  <a:txBody>
                    <a:bodyPr/>
                    <a:lstStyle/>
                    <a:p>
                      <a:pPr algn="ctr" fontAlgn="b"/>
                      <a:r>
                        <a:rPr lang="en-US" sz="2600" b="1" i="0" u="none" strike="noStrike" dirty="0">
                          <a:solidFill>
                            <a:srgbClr val="333F48"/>
                          </a:solidFill>
                          <a:effectLst/>
                          <a:latin typeface="Roboto" panose="02000000000000000000" pitchFamily="2" charset="0"/>
                          <a:ea typeface="Roboto" panose="02000000000000000000" pitchFamily="2" charset="0"/>
                          <a:cs typeface="Roboto" panose="02000000000000000000" pitchFamily="2" charset="0"/>
                        </a:rPr>
                        <a:t>77%</a:t>
                      </a: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08" name="TextBox 107">
            <a:extLst>
              <a:ext uri="{FF2B5EF4-FFF2-40B4-BE49-F238E27FC236}">
                <a16:creationId xmlns:a16="http://schemas.microsoft.com/office/drawing/2014/main" id="{907B9FF3-1055-114E-8522-0A2CC9450703}"/>
              </a:ext>
            </a:extLst>
          </p:cNvPr>
          <p:cNvSpPr txBox="1"/>
          <p:nvPr/>
        </p:nvSpPr>
        <p:spPr>
          <a:xfrm>
            <a:off x="12120154" y="4636337"/>
            <a:ext cx="1096390" cy="397288"/>
          </a:xfrm>
          <a:prstGeom prst="rect">
            <a:avLst/>
          </a:prstGeom>
          <a:noFill/>
        </p:spPr>
        <p:txBody>
          <a:bodyPr wrap="square" rtlCol="0">
            <a:spAutoFit/>
          </a:bodyPr>
          <a:lstStyle/>
          <a:p>
            <a:pPr algn="ctr"/>
            <a:r>
              <a:rPr lang="en-US" sz="991" dirty="0">
                <a:solidFill>
                  <a:srgbClr val="333F48"/>
                </a:solidFill>
                <a:latin typeface="Raleway" panose="020B0503030101060003" pitchFamily="34" charset="77"/>
                <a:cs typeface="Arial" pitchFamily="34" charset="0"/>
              </a:rPr>
              <a:t>NOT </a:t>
            </a:r>
            <a:br>
              <a:rPr lang="en-US" sz="991" dirty="0">
                <a:solidFill>
                  <a:srgbClr val="333F48"/>
                </a:solidFill>
                <a:latin typeface="Raleway" panose="020B0503030101060003" pitchFamily="34" charset="77"/>
                <a:cs typeface="Arial" pitchFamily="34" charset="0"/>
              </a:rPr>
            </a:br>
            <a:r>
              <a:rPr lang="en-US" sz="991" dirty="0">
                <a:solidFill>
                  <a:srgbClr val="333F48"/>
                </a:solidFill>
                <a:latin typeface="Raleway" panose="020B0503030101060003" pitchFamily="34" charset="77"/>
                <a:cs typeface="Arial" pitchFamily="34" charset="0"/>
              </a:rPr>
              <a:t>AT RISK</a:t>
            </a:r>
          </a:p>
        </p:txBody>
      </p:sp>
      <p:pic>
        <p:nvPicPr>
          <p:cNvPr id="109" name="Picture 108">
            <a:extLst>
              <a:ext uri="{FF2B5EF4-FFF2-40B4-BE49-F238E27FC236}">
                <a16:creationId xmlns:a16="http://schemas.microsoft.com/office/drawing/2014/main" id="{46A54D13-F1F5-4A4B-86A7-E2A55D93D630}"/>
              </a:ext>
            </a:extLst>
          </p:cNvPr>
          <p:cNvPicPr>
            <a:picLocks noChangeAspect="1"/>
          </p:cNvPicPr>
          <p:nvPr/>
        </p:nvPicPr>
        <p:blipFill rotWithShape="1">
          <a:blip r:embed="rId10">
            <a:alphaModFix amt="80000"/>
            <a:extLst>
              <a:ext uri="{BEBA8EAE-BF5A-486C-A8C5-ECC9F3942E4B}">
                <a14:imgProps xmlns:a14="http://schemas.microsoft.com/office/drawing/2010/main">
                  <a14:imgLayer r:embed="rId13">
                    <a14:imgEffect>
                      <a14:backgroundRemoval t="3275" b="93199" l="4930" r="95423">
                        <a14:foregroundMark x1="61972" y1="4534" x2="47887" y2="11335"/>
                        <a14:foregroundMark x1="47887" y1="11335" x2="44718" y2="15365"/>
                        <a14:foregroundMark x1="44718" y1="15365" x2="44718" y2="15365"/>
                        <a14:foregroundMark x1="19718" y1="30227" x2="9507" y2="39043"/>
                        <a14:foregroundMark x1="9507" y1="39043" x2="6338" y2="53904"/>
                        <a14:foregroundMark x1="6338" y1="53904" x2="13028" y2="72292"/>
                        <a14:foregroundMark x1="21127" y1="81360" x2="38028" y2="90680"/>
                        <a14:foregroundMark x1="38028" y1="90680" x2="45070" y2="91436"/>
                        <a14:foregroundMark x1="45070" y1="91436" x2="56338" y2="91436"/>
                        <a14:foregroundMark x1="56338" y1="91436" x2="69014" y2="87657"/>
                        <a14:foregroundMark x1="69014" y1="87657" x2="79930" y2="81612"/>
                        <a14:foregroundMark x1="79930" y1="81612" x2="88380" y2="67758"/>
                        <a14:foregroundMark x1="88380" y1="67758" x2="88380" y2="53652"/>
                        <a14:foregroundMark x1="88380" y1="53652" x2="93310" y2="57683"/>
                        <a14:foregroundMark x1="93310" y1="57683" x2="93310" y2="67758"/>
                        <a14:foregroundMark x1="93310" y1="67758" x2="91197" y2="72292"/>
                        <a14:foregroundMark x1="91197" y1="72292" x2="83451" y2="81108"/>
                        <a14:foregroundMark x1="83451" y1="81108" x2="78521" y2="83123"/>
                        <a14:foregroundMark x1="73239" y1="75315" x2="76056" y2="70277"/>
                        <a14:foregroundMark x1="76056" y1="70277" x2="73239" y2="78589"/>
                        <a14:foregroundMark x1="73239" y1="78589" x2="63380" y2="88161"/>
                        <a14:foregroundMark x1="63380" y1="88161" x2="57746" y2="90680"/>
                        <a14:foregroundMark x1="57746" y1="90680" x2="45070" y2="93199"/>
                        <a14:foregroundMark x1="45070" y1="93199" x2="41901" y2="92191"/>
                        <a14:foregroundMark x1="56338" y1="4786" x2="32746" y2="14358"/>
                        <a14:foregroundMark x1="18662" y1="28212" x2="7746" y2="43325"/>
                        <a14:foregroundMark x1="7746" y1="43325" x2="10563" y2="39043"/>
                        <a14:foregroundMark x1="10563" y1="39043" x2="6338" y2="42317"/>
                        <a14:foregroundMark x1="6338" y1="42317" x2="4930" y2="51134"/>
                        <a14:foregroundMark x1="4930" y1="51134" x2="5282" y2="48363"/>
                        <a14:foregroundMark x1="83451" y1="51889" x2="90493" y2="50882"/>
                        <a14:foregroundMark x1="90493" y1="50882" x2="95423" y2="59194"/>
                        <a14:foregroundMark x1="95423" y1="59194" x2="94718" y2="65491"/>
                        <a14:foregroundMark x1="85563" y1="46096" x2="83099" y2="40806"/>
                        <a14:foregroundMark x1="83099" y1="40806" x2="79225" y2="37028"/>
                        <a14:foregroundMark x1="79225" y1="37028" x2="78521" y2="37280"/>
                        <a14:foregroundMark x1="58099" y1="22922" x2="78873" y2="37028"/>
                      </a14:backgroundRemoval>
                    </a14:imgEffect>
                  </a14:imgLayer>
                </a14:imgProps>
              </a:ext>
              <a:ext uri="{28A0092B-C50C-407E-A947-70E740481C1C}">
                <a14:useLocalDpi xmlns:a14="http://schemas.microsoft.com/office/drawing/2010/main"/>
              </a:ext>
            </a:extLst>
          </a:blip>
          <a:srcRect t="1571" r="2705" b="4475"/>
          <a:stretch/>
        </p:blipFill>
        <p:spPr>
          <a:xfrm>
            <a:off x="11699920" y="4201235"/>
            <a:ext cx="620764" cy="837972"/>
          </a:xfrm>
          <a:prstGeom prst="rect">
            <a:avLst/>
          </a:prstGeom>
        </p:spPr>
      </p:pic>
      <p:sp>
        <p:nvSpPr>
          <p:cNvPr id="110" name="TextBox 109">
            <a:extLst>
              <a:ext uri="{FF2B5EF4-FFF2-40B4-BE49-F238E27FC236}">
                <a16:creationId xmlns:a16="http://schemas.microsoft.com/office/drawing/2014/main" id="{527E0D49-6E7F-6644-B142-7996B427B8B8}"/>
              </a:ext>
            </a:extLst>
          </p:cNvPr>
          <p:cNvSpPr txBox="1"/>
          <p:nvPr/>
        </p:nvSpPr>
        <p:spPr>
          <a:xfrm>
            <a:off x="11577787" y="4698111"/>
            <a:ext cx="888405" cy="246221"/>
          </a:xfrm>
          <a:prstGeom prst="rect">
            <a:avLst/>
          </a:prstGeom>
          <a:noFill/>
        </p:spPr>
        <p:txBody>
          <a:bodyPr wrap="square" rtlCol="0">
            <a:spAutoFit/>
          </a:bodyPr>
          <a:lstStyle/>
          <a:p>
            <a:pPr algn="ctr"/>
            <a:r>
              <a:rPr lang="en-US" sz="1000" dirty="0">
                <a:solidFill>
                  <a:srgbClr val="333F48"/>
                </a:solidFill>
                <a:latin typeface="Raleway" panose="020B0503030101060003" pitchFamily="34" charset="77"/>
                <a:cs typeface="Arial" pitchFamily="34" charset="0"/>
              </a:rPr>
              <a:t>AT RISK</a:t>
            </a:r>
          </a:p>
        </p:txBody>
      </p:sp>
      <p:graphicFrame>
        <p:nvGraphicFramePr>
          <p:cNvPr id="111" name="Table 110">
            <a:extLst>
              <a:ext uri="{FF2B5EF4-FFF2-40B4-BE49-F238E27FC236}">
                <a16:creationId xmlns:a16="http://schemas.microsoft.com/office/drawing/2014/main" id="{F2E12781-8F00-A343-B4A5-5ADC349A999A}"/>
              </a:ext>
            </a:extLst>
          </p:cNvPr>
          <p:cNvGraphicFramePr>
            <a:graphicFrameLocks noGrp="1"/>
          </p:cNvGraphicFramePr>
          <p:nvPr>
            <p:extLst>
              <p:ext uri="{D42A27DB-BD31-4B8C-83A1-F6EECF244321}">
                <p14:modId xmlns:p14="http://schemas.microsoft.com/office/powerpoint/2010/main" val="836370395"/>
              </p:ext>
            </p:extLst>
          </p:nvPr>
        </p:nvGraphicFramePr>
        <p:xfrm>
          <a:off x="11661703" y="4439527"/>
          <a:ext cx="712787" cy="338577"/>
        </p:xfrm>
        <a:graphic>
          <a:graphicData uri="http://schemas.openxmlformats.org/drawingml/2006/table">
            <a:tbl>
              <a:tblPr/>
              <a:tblGrid>
                <a:gridCol w="712787">
                  <a:extLst>
                    <a:ext uri="{9D8B030D-6E8A-4147-A177-3AD203B41FA5}">
                      <a16:colId xmlns:a16="http://schemas.microsoft.com/office/drawing/2014/main" val="20000"/>
                    </a:ext>
                  </a:extLst>
                </a:gridCol>
              </a:tblGrid>
              <a:tr h="338577">
                <a:tc>
                  <a:txBody>
                    <a:bodyPr/>
                    <a:lstStyle/>
                    <a:p>
                      <a:pPr algn="ctr" fontAlgn="b"/>
                      <a:r>
                        <a:rPr lang="en-US" sz="2200" b="1" i="0" u="none" strike="noStrike" dirty="0">
                          <a:solidFill>
                            <a:srgbClr val="333F48"/>
                          </a:solidFill>
                          <a:effectLst/>
                          <a:latin typeface="Roboto" panose="02000000000000000000" pitchFamily="2" charset="0"/>
                          <a:ea typeface="Roboto" panose="02000000000000000000" pitchFamily="2" charset="0"/>
                          <a:cs typeface="Roboto" panose="02000000000000000000" pitchFamily="2" charset="0"/>
                        </a:rPr>
                        <a:t>23%</a:t>
                      </a: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18" name="TextBox 117">
            <a:extLst>
              <a:ext uri="{FF2B5EF4-FFF2-40B4-BE49-F238E27FC236}">
                <a16:creationId xmlns:a16="http://schemas.microsoft.com/office/drawing/2014/main" id="{A803B7A0-FAFB-3B40-A646-8993F5BB3382}"/>
              </a:ext>
            </a:extLst>
          </p:cNvPr>
          <p:cNvSpPr txBox="1"/>
          <p:nvPr/>
        </p:nvSpPr>
        <p:spPr>
          <a:xfrm>
            <a:off x="7951898" y="2934786"/>
            <a:ext cx="3294636" cy="498855"/>
          </a:xfrm>
          <a:prstGeom prst="rect">
            <a:avLst/>
          </a:prstGeom>
          <a:noFill/>
        </p:spPr>
        <p:txBody>
          <a:bodyPr wrap="square" rtlCol="0">
            <a:spAutoFit/>
          </a:bodyPr>
          <a:lstStyle/>
          <a:p>
            <a:r>
              <a:rPr lang="en-US" sz="1300" b="1" dirty="0">
                <a:solidFill>
                  <a:schemeClr val="accent1"/>
                </a:solidFill>
                <a:latin typeface="Raleway Medium" panose="020B0503030101060003" pitchFamily="34" charset="77"/>
              </a:rPr>
              <a:t>USE OF FEE-FOR-SERVICE</a:t>
            </a:r>
            <a:br>
              <a:rPr lang="en-US" sz="1300" b="1" dirty="0">
                <a:solidFill>
                  <a:schemeClr val="accent1"/>
                </a:solidFill>
                <a:latin typeface="Raleway Medium" panose="020B0503030101060003" pitchFamily="34" charset="77"/>
              </a:rPr>
            </a:br>
            <a:r>
              <a:rPr lang="en-US" sz="1300" b="1" dirty="0">
                <a:solidFill>
                  <a:schemeClr val="accent1"/>
                </a:solidFill>
                <a:latin typeface="Raleway Medium" panose="020B0503030101060003" pitchFamily="34" charset="77"/>
              </a:rPr>
              <a:t>IN VALUE-ORIENTED PAYMENTS</a:t>
            </a:r>
          </a:p>
        </p:txBody>
      </p:sp>
      <p:graphicFrame>
        <p:nvGraphicFramePr>
          <p:cNvPr id="99" name="Table 98">
            <a:extLst>
              <a:ext uri="{FF2B5EF4-FFF2-40B4-BE49-F238E27FC236}">
                <a16:creationId xmlns:a16="http://schemas.microsoft.com/office/drawing/2014/main" id="{BC5CDDF0-322A-E74D-BEA7-7C35BDADA8A0}"/>
              </a:ext>
            </a:extLst>
          </p:cNvPr>
          <p:cNvGraphicFramePr>
            <a:graphicFrameLocks noGrp="1"/>
          </p:cNvGraphicFramePr>
          <p:nvPr>
            <p:extLst>
              <p:ext uri="{D42A27DB-BD31-4B8C-83A1-F6EECF244321}">
                <p14:modId xmlns:p14="http://schemas.microsoft.com/office/powerpoint/2010/main" val="4039375736"/>
              </p:ext>
            </p:extLst>
          </p:nvPr>
        </p:nvGraphicFramePr>
        <p:xfrm>
          <a:off x="456673" y="389772"/>
          <a:ext cx="1253657" cy="409873"/>
        </p:xfrm>
        <a:graphic>
          <a:graphicData uri="http://schemas.openxmlformats.org/drawingml/2006/table">
            <a:tbl>
              <a:tblPr/>
              <a:tblGrid>
                <a:gridCol w="1253657">
                  <a:extLst>
                    <a:ext uri="{9D8B030D-6E8A-4147-A177-3AD203B41FA5}">
                      <a16:colId xmlns:a16="http://schemas.microsoft.com/office/drawing/2014/main" val="20000"/>
                    </a:ext>
                  </a:extLst>
                </a:gridCol>
              </a:tblGrid>
              <a:tr h="409873">
                <a:tc>
                  <a:txBody>
                    <a:bodyPr/>
                    <a:lstStyle/>
                    <a:p>
                      <a:pPr algn="ctr" fontAlgn="b"/>
                      <a:r>
                        <a:rPr lang="en-US" sz="2000" b="1" i="0" u="none" strike="noStrike" dirty="0">
                          <a:solidFill>
                            <a:srgbClr val="333F48"/>
                          </a:solidFill>
                          <a:effectLst/>
                          <a:latin typeface="Roboto" panose="02000000000000000000" pitchFamily="2" charset="0"/>
                          <a:ea typeface="Roboto" panose="02000000000000000000" pitchFamily="2" charset="0"/>
                          <a:cs typeface="Roboto" panose="02000000000000000000" pitchFamily="2" charset="0"/>
                        </a:rPr>
                        <a:t>48.5%</a:t>
                      </a: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grpSp>
        <p:nvGrpSpPr>
          <p:cNvPr id="97" name="Group 96">
            <a:extLst>
              <a:ext uri="{FF2B5EF4-FFF2-40B4-BE49-F238E27FC236}">
                <a16:creationId xmlns:a16="http://schemas.microsoft.com/office/drawing/2014/main" id="{56EA30B8-34C2-5448-8D76-E04B4872283F}"/>
              </a:ext>
            </a:extLst>
          </p:cNvPr>
          <p:cNvGrpSpPr/>
          <p:nvPr/>
        </p:nvGrpSpPr>
        <p:grpSpPr>
          <a:xfrm>
            <a:off x="312988" y="224271"/>
            <a:ext cx="1426881" cy="1452969"/>
            <a:chOff x="-282622" y="-891703"/>
            <a:chExt cx="1542215" cy="1570412"/>
          </a:xfrm>
        </p:grpSpPr>
        <p:sp>
          <p:nvSpPr>
            <p:cNvPr id="102" name="Rectangle 8">
              <a:extLst>
                <a:ext uri="{FF2B5EF4-FFF2-40B4-BE49-F238E27FC236}">
                  <a16:creationId xmlns:a16="http://schemas.microsoft.com/office/drawing/2014/main" id="{4F940E81-10D6-0E43-B39D-D1D1052AF094}"/>
                </a:ext>
              </a:extLst>
            </p:cNvPr>
            <p:cNvSpPr/>
            <p:nvPr/>
          </p:nvSpPr>
          <p:spPr>
            <a:xfrm flipV="1">
              <a:off x="-45211" y="-257436"/>
              <a:ext cx="1068652" cy="908641"/>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2" dirty="0"/>
            </a:p>
          </p:txBody>
        </p:sp>
        <p:pic>
          <p:nvPicPr>
            <p:cNvPr id="100" name="Picture 99">
              <a:extLst>
                <a:ext uri="{FF2B5EF4-FFF2-40B4-BE49-F238E27FC236}">
                  <a16:creationId xmlns:a16="http://schemas.microsoft.com/office/drawing/2014/main" id="{66823A88-9FEF-CC4E-B189-75CC4A270BE8}"/>
                </a:ext>
              </a:extLst>
            </p:cNvPr>
            <p:cNvPicPr>
              <a:picLocks/>
            </p:cNvPicPr>
            <p:nvPr/>
          </p:nvPicPr>
          <p:blipFill>
            <a:blip r:embed="rId3" cstate="print">
              <a:duotone>
                <a:srgbClr val="EEECE1">
                  <a:shade val="45000"/>
                  <a:satMod val="135000"/>
                </a:srgbClr>
                <a:prstClr val="white"/>
              </a:duotone>
              <a:extLst>
                <a:ext uri="{28A0092B-C50C-407E-A947-70E740481C1C}">
                  <a14:useLocalDpi xmlns:a14="http://schemas.microsoft.com/office/drawing/2010/main"/>
                </a:ext>
              </a:extLst>
            </a:blip>
            <a:stretch>
              <a:fillRect/>
            </a:stretch>
          </p:blipFill>
          <p:spPr>
            <a:xfrm>
              <a:off x="-282622" y="-891703"/>
              <a:ext cx="1542215" cy="1570412"/>
            </a:xfrm>
            <a:prstGeom prst="rect">
              <a:avLst/>
            </a:prstGeom>
            <a:ln>
              <a:noFill/>
            </a:ln>
          </p:spPr>
        </p:pic>
      </p:grpSp>
      <p:sp>
        <p:nvSpPr>
          <p:cNvPr id="98" name="TextBox 97">
            <a:extLst>
              <a:ext uri="{FF2B5EF4-FFF2-40B4-BE49-F238E27FC236}">
                <a16:creationId xmlns:a16="http://schemas.microsoft.com/office/drawing/2014/main" id="{BB6D8A1E-05FB-9B42-9DBA-A348E6337355}"/>
              </a:ext>
            </a:extLst>
          </p:cNvPr>
          <p:cNvSpPr txBox="1"/>
          <p:nvPr/>
        </p:nvSpPr>
        <p:spPr>
          <a:xfrm>
            <a:off x="511638" y="894007"/>
            <a:ext cx="1102115" cy="735558"/>
          </a:xfrm>
          <a:prstGeom prst="rect">
            <a:avLst/>
          </a:prstGeom>
          <a:noFill/>
        </p:spPr>
        <p:txBody>
          <a:bodyPr wrap="square" rtlCol="0">
            <a:spAutoFit/>
          </a:bodyPr>
          <a:lstStyle/>
          <a:p>
            <a:pPr algn="ctr"/>
            <a:r>
              <a:rPr lang="en-US" sz="800" dirty="0">
                <a:solidFill>
                  <a:schemeClr val="bg1"/>
                </a:solidFill>
                <a:latin typeface="Raleway" panose="020B0503030101060003" pitchFamily="34" charset="77"/>
                <a:cs typeface="Arial" pitchFamily="34" charset="0"/>
              </a:rPr>
              <a:t>OF THE TOTAL PAYMENTS </a:t>
            </a:r>
            <a:br>
              <a:rPr lang="en-US" sz="800" dirty="0">
                <a:solidFill>
                  <a:schemeClr val="bg1"/>
                </a:solidFill>
                <a:latin typeface="Raleway" panose="020B0503030101060003" pitchFamily="34" charset="77"/>
                <a:cs typeface="Arial" pitchFamily="34" charset="0"/>
              </a:rPr>
            </a:br>
            <a:r>
              <a:rPr lang="en-US" sz="800" dirty="0">
                <a:solidFill>
                  <a:schemeClr val="bg1"/>
                </a:solidFill>
                <a:latin typeface="Raleway" panose="020B0503030101060003" pitchFamily="34" charset="77"/>
                <a:cs typeface="Arial" pitchFamily="34" charset="0"/>
              </a:rPr>
              <a:t>MADE TO PROVIDERS ARE VALUE-ORIENTED</a:t>
            </a:r>
          </a:p>
        </p:txBody>
      </p:sp>
      <p:graphicFrame>
        <p:nvGraphicFramePr>
          <p:cNvPr id="103" name="Chart 102">
            <a:extLst>
              <a:ext uri="{FF2B5EF4-FFF2-40B4-BE49-F238E27FC236}">
                <a16:creationId xmlns:a16="http://schemas.microsoft.com/office/drawing/2014/main" id="{92CA1297-2B94-A141-B643-362476D3B4F4}"/>
              </a:ext>
            </a:extLst>
          </p:cNvPr>
          <p:cNvGraphicFramePr>
            <a:graphicFrameLocks noChangeAspect="1"/>
          </p:cNvGraphicFramePr>
          <p:nvPr>
            <p:extLst>
              <p:ext uri="{D42A27DB-BD31-4B8C-83A1-F6EECF244321}">
                <p14:modId xmlns:p14="http://schemas.microsoft.com/office/powerpoint/2010/main" val="1013661871"/>
              </p:ext>
            </p:extLst>
          </p:nvPr>
        </p:nvGraphicFramePr>
        <p:xfrm>
          <a:off x="7179171" y="3454952"/>
          <a:ext cx="3802991" cy="2559543"/>
        </p:xfrm>
        <a:graphic>
          <a:graphicData uri="http://schemas.openxmlformats.org/drawingml/2006/chart">
            <c:chart xmlns:c="http://schemas.openxmlformats.org/drawingml/2006/chart" xmlns:r="http://schemas.openxmlformats.org/officeDocument/2006/relationships" r:id="rId21"/>
          </a:graphicData>
        </a:graphic>
      </p:graphicFrame>
      <p:graphicFrame>
        <p:nvGraphicFramePr>
          <p:cNvPr id="92" name="Chart 91">
            <a:extLst>
              <a:ext uri="{FF2B5EF4-FFF2-40B4-BE49-F238E27FC236}">
                <a16:creationId xmlns:a16="http://schemas.microsoft.com/office/drawing/2014/main" id="{A5A3FC61-45BC-B84F-8CDA-2CB3CE5D312F}"/>
              </a:ext>
            </a:extLst>
          </p:cNvPr>
          <p:cNvGraphicFramePr>
            <a:graphicFrameLocks noChangeAspect="1"/>
          </p:cNvGraphicFramePr>
          <p:nvPr>
            <p:extLst>
              <p:ext uri="{D42A27DB-BD31-4B8C-83A1-F6EECF244321}">
                <p14:modId xmlns:p14="http://schemas.microsoft.com/office/powerpoint/2010/main" val="4020989648"/>
              </p:ext>
            </p:extLst>
          </p:nvPr>
        </p:nvGraphicFramePr>
        <p:xfrm>
          <a:off x="-228993" y="1849391"/>
          <a:ext cx="2670949" cy="1797640"/>
        </p:xfrm>
        <a:graphic>
          <a:graphicData uri="http://schemas.openxmlformats.org/drawingml/2006/chart">
            <c:chart xmlns:c="http://schemas.openxmlformats.org/drawingml/2006/chart" xmlns:r="http://schemas.openxmlformats.org/officeDocument/2006/relationships" r:id="rId22"/>
          </a:graphicData>
        </a:graphic>
      </p:graphicFrame>
    </p:spTree>
    <p:extLst>
      <p:ext uri="{BB962C8B-B14F-4D97-AF65-F5344CB8AC3E}">
        <p14:creationId xmlns:p14="http://schemas.microsoft.com/office/powerpoint/2010/main" val="2075911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72">
            <a:extLst>
              <a:ext uri="{FF2B5EF4-FFF2-40B4-BE49-F238E27FC236}">
                <a16:creationId xmlns:a16="http://schemas.microsoft.com/office/drawing/2014/main" id="{33C6BA95-4A9A-9248-BC66-7D5F6DBFBCD2}"/>
              </a:ext>
            </a:extLst>
          </p:cNvPr>
          <p:cNvPicPr>
            <a:picLocks noChangeAspect="1"/>
          </p:cNvPicPr>
          <p:nvPr/>
        </p:nvPicPr>
        <p:blipFill>
          <a:blip r:embed="rId3"/>
          <a:stretch>
            <a:fillRect/>
          </a:stretch>
        </p:blipFill>
        <p:spPr>
          <a:xfrm>
            <a:off x="-228600" y="1829987"/>
            <a:ext cx="16018373" cy="8406213"/>
          </a:xfrm>
          <a:prstGeom prst="rect">
            <a:avLst/>
          </a:prstGeom>
        </p:spPr>
      </p:pic>
      <p:sp>
        <p:nvSpPr>
          <p:cNvPr id="190" name="Pentagon 189">
            <a:extLst>
              <a:ext uri="{FF2B5EF4-FFF2-40B4-BE49-F238E27FC236}">
                <a16:creationId xmlns:a16="http://schemas.microsoft.com/office/drawing/2014/main" id="{F163CC02-2EFC-A84D-A87A-8254B7E7AB2A}"/>
              </a:ext>
            </a:extLst>
          </p:cNvPr>
          <p:cNvSpPr/>
          <p:nvPr/>
        </p:nvSpPr>
        <p:spPr>
          <a:xfrm>
            <a:off x="0" y="6789259"/>
            <a:ext cx="1921000" cy="5034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762" dirty="0"/>
          </a:p>
        </p:txBody>
      </p:sp>
      <p:sp>
        <p:nvSpPr>
          <p:cNvPr id="161" name="Pentagon 160">
            <a:extLst>
              <a:ext uri="{FF2B5EF4-FFF2-40B4-BE49-F238E27FC236}">
                <a16:creationId xmlns:a16="http://schemas.microsoft.com/office/drawing/2014/main" id="{ACE7CEE3-A236-C84D-A754-D6D1015484F0}"/>
              </a:ext>
            </a:extLst>
          </p:cNvPr>
          <p:cNvSpPr/>
          <p:nvPr/>
        </p:nvSpPr>
        <p:spPr>
          <a:xfrm>
            <a:off x="-373747" y="3030513"/>
            <a:ext cx="3613330" cy="503444"/>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762" dirty="0"/>
          </a:p>
        </p:txBody>
      </p:sp>
      <p:sp>
        <p:nvSpPr>
          <p:cNvPr id="184" name="Pentagon 183">
            <a:extLst>
              <a:ext uri="{FF2B5EF4-FFF2-40B4-BE49-F238E27FC236}">
                <a16:creationId xmlns:a16="http://schemas.microsoft.com/office/drawing/2014/main" id="{6860FFED-D5F3-1D45-800C-4860B266C0E9}"/>
              </a:ext>
            </a:extLst>
          </p:cNvPr>
          <p:cNvSpPr/>
          <p:nvPr/>
        </p:nvSpPr>
        <p:spPr>
          <a:xfrm>
            <a:off x="-135540" y="349689"/>
            <a:ext cx="2828621" cy="50344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762" dirty="0"/>
          </a:p>
        </p:txBody>
      </p:sp>
      <p:cxnSp>
        <p:nvCxnSpPr>
          <p:cNvPr id="2" name="Straight Connector 1">
            <a:extLst>
              <a:ext uri="{FF2B5EF4-FFF2-40B4-BE49-F238E27FC236}">
                <a16:creationId xmlns:a16="http://schemas.microsoft.com/office/drawing/2014/main" id="{2262EAD9-4F9E-5F4E-9858-A82FD5A07648}"/>
              </a:ext>
            </a:extLst>
          </p:cNvPr>
          <p:cNvCxnSpPr>
            <a:cxnSpLocks/>
          </p:cNvCxnSpPr>
          <p:nvPr/>
        </p:nvCxnSpPr>
        <p:spPr>
          <a:xfrm>
            <a:off x="7772400" y="-187975"/>
            <a:ext cx="0" cy="9968200"/>
          </a:xfrm>
          <a:prstGeom prst="line">
            <a:avLst/>
          </a:prstGeom>
          <a:ln>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9207A8DE-F0B3-E941-9C8A-09BC928E4678}"/>
              </a:ext>
            </a:extLst>
          </p:cNvPr>
          <p:cNvSpPr/>
          <p:nvPr/>
        </p:nvSpPr>
        <p:spPr>
          <a:xfrm>
            <a:off x="266700" y="6865790"/>
            <a:ext cx="2515922" cy="363497"/>
          </a:xfrm>
          <a:prstGeom prst="rect">
            <a:avLst/>
          </a:prstGeom>
        </p:spPr>
        <p:txBody>
          <a:bodyPr wrap="square">
            <a:spAutoFit/>
          </a:bodyPr>
          <a:lstStyle/>
          <a:p>
            <a:r>
              <a:rPr lang="en-US" sz="1762" b="1" dirty="0">
                <a:solidFill>
                  <a:schemeClr val="bg1"/>
                </a:solidFill>
                <a:latin typeface="Raleway" panose="020B0503030101060003" pitchFamily="34" charset="77"/>
                <a:ea typeface="Times New Roman" panose="02020603050405020304" pitchFamily="18" charset="0"/>
                <a:cs typeface="Times New Roman" panose="02020603050405020304" pitchFamily="18" charset="0"/>
              </a:rPr>
              <a:t>Outcomes</a:t>
            </a:r>
          </a:p>
        </p:txBody>
      </p:sp>
      <p:sp>
        <p:nvSpPr>
          <p:cNvPr id="13" name="Rectangle 12">
            <a:extLst>
              <a:ext uri="{FF2B5EF4-FFF2-40B4-BE49-F238E27FC236}">
                <a16:creationId xmlns:a16="http://schemas.microsoft.com/office/drawing/2014/main" id="{98D812D3-4D97-134C-AA33-C5F8ED21C019}"/>
              </a:ext>
            </a:extLst>
          </p:cNvPr>
          <p:cNvSpPr/>
          <p:nvPr/>
        </p:nvSpPr>
        <p:spPr>
          <a:xfrm>
            <a:off x="266700" y="3084127"/>
            <a:ext cx="3491394" cy="363497"/>
          </a:xfrm>
          <a:prstGeom prst="rect">
            <a:avLst/>
          </a:prstGeom>
        </p:spPr>
        <p:txBody>
          <a:bodyPr wrap="square">
            <a:spAutoFit/>
          </a:bodyPr>
          <a:lstStyle/>
          <a:p>
            <a:r>
              <a:rPr lang="en-US" sz="1762" b="1" dirty="0">
                <a:solidFill>
                  <a:schemeClr val="bg1"/>
                </a:solidFill>
                <a:latin typeface="Raleway" panose="020B0503030101060003" pitchFamily="34" charset="77"/>
                <a:ea typeface="Times New Roman" panose="02020603050405020304" pitchFamily="18" charset="0"/>
                <a:cs typeface="Times New Roman" panose="02020603050405020304" pitchFamily="18" charset="0"/>
              </a:rPr>
              <a:t>System Transformation</a:t>
            </a:r>
          </a:p>
        </p:txBody>
      </p:sp>
      <p:sp>
        <p:nvSpPr>
          <p:cNvPr id="14" name="Rectangle 13">
            <a:extLst>
              <a:ext uri="{FF2B5EF4-FFF2-40B4-BE49-F238E27FC236}">
                <a16:creationId xmlns:a16="http://schemas.microsoft.com/office/drawing/2014/main" id="{7835961B-A006-E547-8792-D895C7B29B81}"/>
              </a:ext>
            </a:extLst>
          </p:cNvPr>
          <p:cNvSpPr/>
          <p:nvPr/>
        </p:nvSpPr>
        <p:spPr>
          <a:xfrm>
            <a:off x="266700" y="421137"/>
            <a:ext cx="2097049" cy="363497"/>
          </a:xfrm>
          <a:prstGeom prst="rect">
            <a:avLst/>
          </a:prstGeom>
        </p:spPr>
        <p:txBody>
          <a:bodyPr wrap="none">
            <a:spAutoFit/>
          </a:bodyPr>
          <a:lstStyle/>
          <a:p>
            <a:r>
              <a:rPr lang="en-US" sz="1762" b="1" dirty="0">
                <a:solidFill>
                  <a:schemeClr val="bg1"/>
                </a:solidFill>
                <a:latin typeface="Raleway" panose="020B0503030101060003" pitchFamily="34" charset="77"/>
                <a:ea typeface="Times New Roman" panose="02020603050405020304" pitchFamily="18" charset="0"/>
                <a:cs typeface="Times New Roman" panose="02020603050405020304" pitchFamily="18" charset="0"/>
              </a:rPr>
              <a:t>Economic Signals</a:t>
            </a:r>
          </a:p>
        </p:txBody>
      </p:sp>
      <p:sp>
        <p:nvSpPr>
          <p:cNvPr id="4" name="Rectangle 3">
            <a:extLst>
              <a:ext uri="{FF2B5EF4-FFF2-40B4-BE49-F238E27FC236}">
                <a16:creationId xmlns:a16="http://schemas.microsoft.com/office/drawing/2014/main" id="{0DB549C8-03D9-824A-BE43-C8C62CFE3B45}"/>
              </a:ext>
            </a:extLst>
          </p:cNvPr>
          <p:cNvSpPr/>
          <p:nvPr/>
        </p:nvSpPr>
        <p:spPr>
          <a:xfrm>
            <a:off x="8103997" y="1174222"/>
            <a:ext cx="6539290" cy="566950"/>
          </a:xfrm>
          <a:prstGeom prst="rect">
            <a:avLst/>
          </a:prstGeom>
        </p:spPr>
        <p:txBody>
          <a:bodyPr wrap="square">
            <a:spAutoFit/>
          </a:bodyPr>
          <a:lstStyle/>
          <a:p>
            <a:r>
              <a:rPr lang="en-US" sz="1542" dirty="0">
                <a:solidFill>
                  <a:schemeClr val="tx2"/>
                </a:solidFill>
                <a:latin typeface="Raleway" panose="020B0503030101060003" pitchFamily="34" charset="77"/>
              </a:rPr>
              <a:t>Together, these metrics shed light on the impact of payment reform on the health care system in the United States in 2016.</a:t>
            </a:r>
          </a:p>
        </p:txBody>
      </p:sp>
      <p:sp>
        <p:nvSpPr>
          <p:cNvPr id="23" name="TextBox 22">
            <a:extLst>
              <a:ext uri="{FF2B5EF4-FFF2-40B4-BE49-F238E27FC236}">
                <a16:creationId xmlns:a16="http://schemas.microsoft.com/office/drawing/2014/main" id="{B8C4E6B0-9024-2943-B394-61095A069F05}"/>
              </a:ext>
            </a:extLst>
          </p:cNvPr>
          <p:cNvSpPr txBox="1"/>
          <p:nvPr/>
        </p:nvSpPr>
        <p:spPr>
          <a:xfrm>
            <a:off x="4782694" y="6351897"/>
            <a:ext cx="2375698" cy="295594"/>
          </a:xfrm>
          <a:prstGeom prst="rect">
            <a:avLst/>
          </a:prstGeom>
          <a:noFill/>
        </p:spPr>
        <p:txBody>
          <a:bodyPr wrap="square" rtlCol="0">
            <a:spAutoFit/>
          </a:bodyPr>
          <a:lstStyle/>
          <a:p>
            <a:pPr algn="ctr"/>
            <a:r>
              <a:rPr lang="en-US" sz="1321" b="1" dirty="0">
                <a:solidFill>
                  <a:schemeClr val="tx2"/>
                </a:solidFill>
                <a:latin typeface="Raleway SemiBold" panose="020B0503030101060003" pitchFamily="34" charset="77"/>
              </a:rPr>
              <a:t>HBA</a:t>
            </a:r>
            <a:r>
              <a:rPr lang="en-US" sz="1321" dirty="0">
                <a:solidFill>
                  <a:schemeClr val="tx2"/>
                </a:solidFill>
                <a:latin typeface="Roboto" panose="02000000000000000000" pitchFamily="2" charset="0"/>
                <a:ea typeface="Roboto" panose="02000000000000000000" pitchFamily="2" charset="0"/>
                <a:cs typeface="Roboto" panose="02000000000000000000" pitchFamily="2" charset="0"/>
              </a:rPr>
              <a:t>1</a:t>
            </a:r>
            <a:r>
              <a:rPr lang="en-US" sz="1321" b="1" dirty="0">
                <a:solidFill>
                  <a:schemeClr val="tx2"/>
                </a:solidFill>
                <a:latin typeface="Raleway SemiBold" panose="020B0503030101060003" pitchFamily="34" charset="77"/>
              </a:rPr>
              <a:t>C POOR CONTROL</a:t>
            </a:r>
          </a:p>
        </p:txBody>
      </p:sp>
      <p:sp>
        <p:nvSpPr>
          <p:cNvPr id="27" name="TextBox 26">
            <a:extLst>
              <a:ext uri="{FF2B5EF4-FFF2-40B4-BE49-F238E27FC236}">
                <a16:creationId xmlns:a16="http://schemas.microsoft.com/office/drawing/2014/main" id="{1214837A-02BD-4040-9DAC-84A61A91B745}"/>
              </a:ext>
            </a:extLst>
          </p:cNvPr>
          <p:cNvSpPr txBox="1"/>
          <p:nvPr/>
        </p:nvSpPr>
        <p:spPr>
          <a:xfrm>
            <a:off x="11332509" y="5704634"/>
            <a:ext cx="3315638" cy="295594"/>
          </a:xfrm>
          <a:prstGeom prst="rect">
            <a:avLst/>
          </a:prstGeom>
          <a:noFill/>
        </p:spPr>
        <p:txBody>
          <a:bodyPr wrap="square" rtlCol="0">
            <a:spAutoFit/>
          </a:bodyPr>
          <a:lstStyle/>
          <a:p>
            <a:pPr algn="ctr"/>
            <a:r>
              <a:rPr lang="en-US" sz="1321" b="1" dirty="0">
                <a:solidFill>
                  <a:schemeClr val="tx2"/>
                </a:solidFill>
                <a:latin typeface="Raleway SemiBold" panose="020B0503030101060003" pitchFamily="34" charset="77"/>
              </a:rPr>
              <a:t>HOME RECOVERY INSTRUCTIONS</a:t>
            </a:r>
          </a:p>
        </p:txBody>
      </p:sp>
      <p:sp>
        <p:nvSpPr>
          <p:cNvPr id="50" name="TextBox 49">
            <a:extLst>
              <a:ext uri="{FF2B5EF4-FFF2-40B4-BE49-F238E27FC236}">
                <a16:creationId xmlns:a16="http://schemas.microsoft.com/office/drawing/2014/main" id="{FA226D07-5D38-6D4D-A7E0-957443BDC792}"/>
              </a:ext>
            </a:extLst>
          </p:cNvPr>
          <p:cNvSpPr txBox="1"/>
          <p:nvPr/>
        </p:nvSpPr>
        <p:spPr>
          <a:xfrm>
            <a:off x="11690684" y="7499193"/>
            <a:ext cx="2784678" cy="498855"/>
          </a:xfrm>
          <a:prstGeom prst="rect">
            <a:avLst/>
          </a:prstGeom>
          <a:noFill/>
        </p:spPr>
        <p:txBody>
          <a:bodyPr wrap="square" rtlCol="0">
            <a:spAutoFit/>
          </a:bodyPr>
          <a:lstStyle/>
          <a:p>
            <a:pPr algn="ctr"/>
            <a:r>
              <a:rPr lang="en-US" sz="1321" b="1" dirty="0">
                <a:solidFill>
                  <a:schemeClr val="tx2"/>
                </a:solidFill>
                <a:latin typeface="Raleway SemiBold" panose="020B0503030101060003" pitchFamily="34" charset="77"/>
              </a:rPr>
              <a:t>CONTROLLING </a:t>
            </a:r>
            <a:br>
              <a:rPr lang="en-US" sz="1321" b="1" dirty="0">
                <a:solidFill>
                  <a:schemeClr val="tx2"/>
                </a:solidFill>
                <a:latin typeface="Raleway SemiBold" panose="020B0503030101060003" pitchFamily="34" charset="77"/>
              </a:rPr>
            </a:br>
            <a:r>
              <a:rPr lang="en-US" sz="1321" b="1" dirty="0">
                <a:solidFill>
                  <a:schemeClr val="tx2"/>
                </a:solidFill>
                <a:latin typeface="Raleway SemiBold" panose="020B0503030101060003" pitchFamily="34" charset="77"/>
              </a:rPr>
              <a:t>HIGH BLOOD PRESSURE</a:t>
            </a:r>
          </a:p>
        </p:txBody>
      </p:sp>
      <p:pic>
        <p:nvPicPr>
          <p:cNvPr id="90" name="Picture 89">
            <a:extLst>
              <a:ext uri="{FF2B5EF4-FFF2-40B4-BE49-F238E27FC236}">
                <a16:creationId xmlns:a16="http://schemas.microsoft.com/office/drawing/2014/main" id="{7408A861-6F92-F246-9B49-06F0B82D6EB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831820" y="9372600"/>
            <a:ext cx="1408180" cy="457200"/>
          </a:xfrm>
          <a:prstGeom prst="rect">
            <a:avLst/>
          </a:prstGeom>
        </p:spPr>
      </p:pic>
      <p:sp>
        <p:nvSpPr>
          <p:cNvPr id="71" name="Rectangle 70">
            <a:extLst>
              <a:ext uri="{FF2B5EF4-FFF2-40B4-BE49-F238E27FC236}">
                <a16:creationId xmlns:a16="http://schemas.microsoft.com/office/drawing/2014/main" id="{E68CAA98-B3E5-8641-B804-4567CA91B0A5}"/>
              </a:ext>
            </a:extLst>
          </p:cNvPr>
          <p:cNvSpPr/>
          <p:nvPr/>
        </p:nvSpPr>
        <p:spPr>
          <a:xfrm>
            <a:off x="8103996" y="352492"/>
            <a:ext cx="6966915" cy="769441"/>
          </a:xfrm>
          <a:prstGeom prst="rect">
            <a:avLst/>
          </a:prstGeom>
        </p:spPr>
        <p:txBody>
          <a:bodyPr wrap="square">
            <a:spAutoFit/>
          </a:bodyPr>
          <a:lstStyle/>
          <a:p>
            <a:r>
              <a:rPr lang="en-US" sz="2200" b="1" dirty="0">
                <a:solidFill>
                  <a:schemeClr val="accent2"/>
                </a:solidFill>
                <a:latin typeface="Raleway SemiBold" panose="020B0503030101060003" pitchFamily="34" charset="77"/>
              </a:rPr>
              <a:t>PAYMENT REFORM'S IMPACT AT A MACRO-LEVEL: LEADING INDICATORS TO WATCH</a:t>
            </a:r>
          </a:p>
        </p:txBody>
      </p:sp>
      <p:sp>
        <p:nvSpPr>
          <p:cNvPr id="30" name="TextBox 29">
            <a:extLst>
              <a:ext uri="{FF2B5EF4-FFF2-40B4-BE49-F238E27FC236}">
                <a16:creationId xmlns:a16="http://schemas.microsoft.com/office/drawing/2014/main" id="{54030061-9AC5-1C47-98F0-991E33A2CF23}"/>
              </a:ext>
            </a:extLst>
          </p:cNvPr>
          <p:cNvSpPr txBox="1"/>
          <p:nvPr/>
        </p:nvSpPr>
        <p:spPr>
          <a:xfrm>
            <a:off x="11437472" y="2321074"/>
            <a:ext cx="3667861" cy="295594"/>
          </a:xfrm>
          <a:prstGeom prst="rect">
            <a:avLst/>
          </a:prstGeom>
          <a:noFill/>
        </p:spPr>
        <p:txBody>
          <a:bodyPr wrap="square" rtlCol="0">
            <a:spAutoFit/>
          </a:bodyPr>
          <a:lstStyle/>
          <a:p>
            <a:pPr algn="ctr"/>
            <a:r>
              <a:rPr lang="en-US" sz="1321" b="1" dirty="0">
                <a:solidFill>
                  <a:schemeClr val="tx2"/>
                </a:solidFill>
                <a:latin typeface="Raleway SemiBold" panose="020B0503030101060003" pitchFamily="34" charset="77"/>
              </a:rPr>
              <a:t>HEALTH-RELATED QUALITY OF LIFE</a:t>
            </a:r>
          </a:p>
        </p:txBody>
      </p:sp>
      <p:sp>
        <p:nvSpPr>
          <p:cNvPr id="91" name="TextBox 90">
            <a:extLst>
              <a:ext uri="{FF2B5EF4-FFF2-40B4-BE49-F238E27FC236}">
                <a16:creationId xmlns:a16="http://schemas.microsoft.com/office/drawing/2014/main" id="{A12CF0A3-5BC9-034C-BC1E-7F36EDAD145E}"/>
              </a:ext>
            </a:extLst>
          </p:cNvPr>
          <p:cNvSpPr txBox="1"/>
          <p:nvPr/>
        </p:nvSpPr>
        <p:spPr>
          <a:xfrm>
            <a:off x="13680462" y="3309496"/>
            <a:ext cx="1597638" cy="813043"/>
          </a:xfrm>
          <a:prstGeom prst="rect">
            <a:avLst/>
          </a:prstGeom>
          <a:noFill/>
        </p:spPr>
        <p:txBody>
          <a:bodyPr wrap="square" lIns="0" tIns="0" rIns="0" bIns="0" rtlCol="0">
            <a:spAutoFit/>
          </a:bodyPr>
          <a:lstStyle/>
          <a:p>
            <a:r>
              <a:rPr lang="en-US" sz="1321" dirty="0">
                <a:solidFill>
                  <a:schemeClr val="tx2"/>
                </a:solidFill>
                <a:latin typeface="Raleway Medium" panose="020B0503030101060003" pitchFamily="34" charset="77"/>
                <a:ea typeface="Times New Roman" panose="02020603050405020304" pitchFamily="18" charset="0"/>
              </a:rPr>
              <a:t>of adults with commercial coverage reported </a:t>
            </a:r>
            <a:br>
              <a:rPr lang="en-US" sz="1321" dirty="0">
                <a:solidFill>
                  <a:schemeClr val="tx2"/>
                </a:solidFill>
                <a:latin typeface="Raleway Medium" panose="020B0503030101060003" pitchFamily="34" charset="77"/>
                <a:ea typeface="Times New Roman" panose="02020603050405020304" pitchFamily="18" charset="0"/>
              </a:rPr>
            </a:br>
            <a:r>
              <a:rPr lang="en-US" sz="1321" b="1" dirty="0">
                <a:solidFill>
                  <a:schemeClr val="tx2"/>
                </a:solidFill>
                <a:latin typeface="Raleway Medium" panose="020B0503030101060003" pitchFamily="34" charset="77"/>
                <a:ea typeface="Times New Roman" panose="02020603050405020304" pitchFamily="18" charset="0"/>
              </a:rPr>
              <a:t>fair or poor health</a:t>
            </a:r>
            <a:endParaRPr lang="en-US" sz="1321" dirty="0">
              <a:solidFill>
                <a:schemeClr val="tx2"/>
              </a:solidFill>
            </a:endParaRPr>
          </a:p>
        </p:txBody>
      </p:sp>
      <p:sp>
        <p:nvSpPr>
          <p:cNvPr id="92" name="Rectangle 91">
            <a:extLst>
              <a:ext uri="{FF2B5EF4-FFF2-40B4-BE49-F238E27FC236}">
                <a16:creationId xmlns:a16="http://schemas.microsoft.com/office/drawing/2014/main" id="{D3D0221E-BF2D-1C4A-9D41-07F147624755}"/>
              </a:ext>
            </a:extLst>
          </p:cNvPr>
          <p:cNvSpPr/>
          <p:nvPr/>
        </p:nvSpPr>
        <p:spPr>
          <a:xfrm>
            <a:off x="13589616" y="2758315"/>
            <a:ext cx="1265752" cy="542328"/>
          </a:xfrm>
          <a:prstGeom prst="rect">
            <a:avLst/>
          </a:prstGeom>
        </p:spPr>
        <p:txBody>
          <a:bodyPr wrap="square" lIns="0" tIns="0" rIns="0" bIns="0">
            <a:spAutoFit/>
          </a:bodyPr>
          <a:lstStyle/>
          <a:p>
            <a:r>
              <a:rPr lang="en-US" sz="3524" dirty="0">
                <a:solidFill>
                  <a:schemeClr val="accent1"/>
                </a:solidFill>
                <a:latin typeface="Roboto" panose="02000000000000000000" pitchFamily="2" charset="0"/>
                <a:ea typeface="Roboto" panose="02000000000000000000" pitchFamily="2" charset="0"/>
                <a:cs typeface="Roboto" panose="02000000000000000000" pitchFamily="2" charset="0"/>
              </a:rPr>
              <a:t>16%</a:t>
            </a:r>
          </a:p>
        </p:txBody>
      </p:sp>
      <p:grpSp>
        <p:nvGrpSpPr>
          <p:cNvPr id="52" name="Group 51">
            <a:extLst>
              <a:ext uri="{FF2B5EF4-FFF2-40B4-BE49-F238E27FC236}">
                <a16:creationId xmlns:a16="http://schemas.microsoft.com/office/drawing/2014/main" id="{058FFA28-F2F8-F141-A25E-FCCC66E5F088}"/>
              </a:ext>
            </a:extLst>
          </p:cNvPr>
          <p:cNvGrpSpPr/>
          <p:nvPr/>
        </p:nvGrpSpPr>
        <p:grpSpPr>
          <a:xfrm>
            <a:off x="11534299" y="5918138"/>
            <a:ext cx="3193754" cy="1311804"/>
            <a:chOff x="9225124" y="5390996"/>
            <a:chExt cx="2900388" cy="1191307"/>
          </a:xfrm>
        </p:grpSpPr>
        <p:pic>
          <p:nvPicPr>
            <p:cNvPr id="28" name="Picture 27">
              <a:extLst>
                <a:ext uri="{FF2B5EF4-FFF2-40B4-BE49-F238E27FC236}">
                  <a16:creationId xmlns:a16="http://schemas.microsoft.com/office/drawing/2014/main" id="{4B1F3891-64DC-0D49-9597-9968A36BA9EA}"/>
                </a:ext>
              </a:extLst>
            </p:cNvPr>
            <p:cNvPicPr>
              <a:picLocks/>
            </p:cNvPicPr>
            <p:nvPr/>
          </p:nvPicPr>
          <p:blipFill>
            <a:blip r:embed="rId5">
              <a:extLst>
                <a:ext uri="{28A0092B-C50C-407E-A947-70E740481C1C}">
                  <a14:useLocalDpi xmlns:a14="http://schemas.microsoft.com/office/drawing/2010/main"/>
                </a:ext>
              </a:extLst>
            </a:blip>
            <a:stretch>
              <a:fillRect/>
            </a:stretch>
          </p:blipFill>
          <p:spPr>
            <a:xfrm>
              <a:off x="9225124" y="5576522"/>
              <a:ext cx="967548" cy="894750"/>
            </a:xfrm>
            <a:prstGeom prst="rect">
              <a:avLst/>
            </a:prstGeom>
          </p:spPr>
        </p:pic>
        <p:sp>
          <p:nvSpPr>
            <p:cNvPr id="29" name="Rectangle 28">
              <a:extLst>
                <a:ext uri="{FF2B5EF4-FFF2-40B4-BE49-F238E27FC236}">
                  <a16:creationId xmlns:a16="http://schemas.microsoft.com/office/drawing/2014/main" id="{0C82D53D-12BD-8B47-A772-E3FD85F776DD}"/>
                </a:ext>
              </a:extLst>
            </p:cNvPr>
            <p:cNvSpPr/>
            <p:nvPr/>
          </p:nvSpPr>
          <p:spPr>
            <a:xfrm>
              <a:off x="10180474" y="5821163"/>
              <a:ext cx="1945038" cy="761140"/>
            </a:xfrm>
            <a:prstGeom prst="rect">
              <a:avLst/>
            </a:prstGeom>
          </p:spPr>
          <p:txBody>
            <a:bodyPr wrap="square">
              <a:noAutofit/>
            </a:bodyPr>
            <a:lstStyle/>
            <a:p>
              <a:r>
                <a:rPr lang="en-US" sz="1321" dirty="0">
                  <a:solidFill>
                    <a:schemeClr val="tx2"/>
                  </a:solidFill>
                  <a:latin typeface="Raleway" panose="020B0503030101060003" pitchFamily="34" charset="77"/>
                  <a:ea typeface="Calibri" panose="020F0502020204030204" pitchFamily="34" charset="0"/>
                </a:rPr>
                <a:t>of adults reported being given </a:t>
              </a:r>
              <a:r>
                <a:rPr lang="en-US" sz="1321" b="1" dirty="0">
                  <a:solidFill>
                    <a:schemeClr val="tx2"/>
                  </a:solidFill>
                  <a:latin typeface="Raleway SemiBold" panose="020B0503030101060003" pitchFamily="34" charset="77"/>
                  <a:ea typeface="Calibri" panose="020F0502020204030204" pitchFamily="34" charset="0"/>
                </a:rPr>
                <a:t>information about how to recover at home</a:t>
              </a:r>
              <a:r>
                <a:rPr lang="en-US" sz="1321" b="1" dirty="0">
                  <a:solidFill>
                    <a:schemeClr val="tx2"/>
                  </a:solidFill>
                  <a:latin typeface="Raleway" panose="020B0503030101060003" pitchFamily="34" charset="77"/>
                  <a:ea typeface="Calibri" panose="020F0502020204030204" pitchFamily="34" charset="0"/>
                </a:rPr>
                <a:t> </a:t>
              </a:r>
            </a:p>
            <a:p>
              <a:pPr>
                <a:spcBef>
                  <a:spcPts val="330"/>
                </a:spcBef>
              </a:pPr>
              <a:r>
                <a:rPr lang="en-US" sz="881" dirty="0">
                  <a:solidFill>
                    <a:schemeClr val="tx2"/>
                  </a:solidFill>
                  <a:latin typeface="Raleway" panose="020B0503030101060003" pitchFamily="34" charset="77"/>
                  <a:ea typeface="Roboto" panose="02000000000000000000" pitchFamily="2" charset="0"/>
                  <a:cs typeface="Roboto" panose="02000000000000000000" pitchFamily="2" charset="0"/>
                </a:rPr>
                <a:t>Source: HCAHPS. cited by CMWF 2019</a:t>
              </a:r>
              <a:endParaRPr lang="en-US" sz="881" dirty="0">
                <a:solidFill>
                  <a:schemeClr val="tx2"/>
                </a:solidFill>
                <a:latin typeface="Roboto" panose="02000000000000000000" pitchFamily="2" charset="0"/>
                <a:ea typeface="Roboto" panose="02000000000000000000" pitchFamily="2" charset="0"/>
                <a:cs typeface="Roboto" panose="02000000000000000000" pitchFamily="2" charset="0"/>
              </a:endParaRPr>
            </a:p>
          </p:txBody>
        </p:sp>
        <p:sp>
          <p:nvSpPr>
            <p:cNvPr id="93" name="Rectangle 92">
              <a:extLst>
                <a:ext uri="{FF2B5EF4-FFF2-40B4-BE49-F238E27FC236}">
                  <a16:creationId xmlns:a16="http://schemas.microsoft.com/office/drawing/2014/main" id="{23A102A9-CB99-EB44-8CF8-70E1DE42FEC7}"/>
                </a:ext>
              </a:extLst>
            </p:cNvPr>
            <p:cNvSpPr/>
            <p:nvPr/>
          </p:nvSpPr>
          <p:spPr>
            <a:xfrm>
              <a:off x="9925467" y="5390996"/>
              <a:ext cx="1410472" cy="576364"/>
            </a:xfrm>
            <a:prstGeom prst="rect">
              <a:avLst/>
            </a:prstGeom>
          </p:spPr>
          <p:txBody>
            <a:bodyPr wrap="square">
              <a:spAutoFit/>
            </a:bodyPr>
            <a:lstStyle/>
            <a:p>
              <a:pPr algn="ctr"/>
              <a:r>
                <a:rPr lang="en-US" sz="3524" dirty="0">
                  <a:solidFill>
                    <a:schemeClr val="accent1"/>
                  </a:solidFill>
                  <a:latin typeface="Roboto" panose="02000000000000000000" pitchFamily="2" charset="0"/>
                  <a:ea typeface="Roboto" panose="02000000000000000000" pitchFamily="2" charset="0"/>
                  <a:cs typeface="Roboto" panose="02000000000000000000" pitchFamily="2" charset="0"/>
                </a:rPr>
                <a:t>87%</a:t>
              </a:r>
            </a:p>
          </p:txBody>
        </p:sp>
      </p:grpSp>
      <p:grpSp>
        <p:nvGrpSpPr>
          <p:cNvPr id="94" name="Group 93">
            <a:extLst>
              <a:ext uri="{FF2B5EF4-FFF2-40B4-BE49-F238E27FC236}">
                <a16:creationId xmlns:a16="http://schemas.microsoft.com/office/drawing/2014/main" id="{2AE476DC-E512-3A4B-A9D4-5C1D2FF8AD8C}"/>
              </a:ext>
            </a:extLst>
          </p:cNvPr>
          <p:cNvGrpSpPr/>
          <p:nvPr/>
        </p:nvGrpSpPr>
        <p:grpSpPr>
          <a:xfrm>
            <a:off x="7988912" y="7577203"/>
            <a:ext cx="3878037" cy="2310489"/>
            <a:chOff x="6155895" y="6714403"/>
            <a:chExt cx="3739386" cy="2227882"/>
          </a:xfrm>
        </p:grpSpPr>
        <p:pic>
          <p:nvPicPr>
            <p:cNvPr id="85" name="Picture 84">
              <a:extLst>
                <a:ext uri="{FF2B5EF4-FFF2-40B4-BE49-F238E27FC236}">
                  <a16:creationId xmlns:a16="http://schemas.microsoft.com/office/drawing/2014/main" id="{05BAC1AB-1F9C-1C49-AE29-E0817B375CE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440845" y="7050252"/>
              <a:ext cx="2996235" cy="1892033"/>
            </a:xfrm>
            <a:prstGeom prst="rect">
              <a:avLst/>
            </a:prstGeom>
          </p:spPr>
        </p:pic>
        <p:grpSp>
          <p:nvGrpSpPr>
            <p:cNvPr id="10" name="Group 9">
              <a:extLst>
                <a:ext uri="{FF2B5EF4-FFF2-40B4-BE49-F238E27FC236}">
                  <a16:creationId xmlns:a16="http://schemas.microsoft.com/office/drawing/2014/main" id="{50A331A2-F5CF-A94C-97B5-5EB3DE4415EA}"/>
                </a:ext>
              </a:extLst>
            </p:cNvPr>
            <p:cNvGrpSpPr/>
            <p:nvPr/>
          </p:nvGrpSpPr>
          <p:grpSpPr>
            <a:xfrm>
              <a:off x="6155895" y="6714403"/>
              <a:ext cx="3739386" cy="2070621"/>
              <a:chOff x="10445627" y="7298848"/>
              <a:chExt cx="3739386" cy="2070621"/>
            </a:xfrm>
          </p:grpSpPr>
          <p:sp>
            <p:nvSpPr>
              <p:cNvPr id="59" name="TextBox 58">
                <a:extLst>
                  <a:ext uri="{FF2B5EF4-FFF2-40B4-BE49-F238E27FC236}">
                    <a16:creationId xmlns:a16="http://schemas.microsoft.com/office/drawing/2014/main" id="{E1B1172B-9708-1542-9CC0-90D33B3FC267}"/>
                  </a:ext>
                </a:extLst>
              </p:cNvPr>
              <p:cNvSpPr txBox="1"/>
              <p:nvPr/>
            </p:nvSpPr>
            <p:spPr>
              <a:xfrm>
                <a:off x="10445627" y="7298848"/>
                <a:ext cx="3566135" cy="285026"/>
              </a:xfrm>
              <a:prstGeom prst="rect">
                <a:avLst/>
              </a:prstGeom>
              <a:noFill/>
            </p:spPr>
            <p:txBody>
              <a:bodyPr wrap="square" rtlCol="0">
                <a:spAutoFit/>
              </a:bodyPr>
              <a:lstStyle/>
              <a:p>
                <a:pPr algn="ctr"/>
                <a:r>
                  <a:rPr lang="en-US" sz="1321" b="1" dirty="0">
                    <a:solidFill>
                      <a:schemeClr val="tx2"/>
                    </a:solidFill>
                    <a:latin typeface="Raleway SemiBold" panose="020B0503030101060003" pitchFamily="34" charset="77"/>
                  </a:rPr>
                  <a:t>HOSPITAL-ACQUIRED PRESSURE ULCERS</a:t>
                </a:r>
              </a:p>
            </p:txBody>
          </p:sp>
          <p:sp>
            <p:nvSpPr>
              <p:cNvPr id="83" name="Rectangle 82">
                <a:extLst>
                  <a:ext uri="{FF2B5EF4-FFF2-40B4-BE49-F238E27FC236}">
                    <a16:creationId xmlns:a16="http://schemas.microsoft.com/office/drawing/2014/main" id="{DB64B12D-7C5A-064D-A7A2-EE7C9238EA0A}"/>
                  </a:ext>
                </a:extLst>
              </p:cNvPr>
              <p:cNvSpPr/>
              <p:nvPr/>
            </p:nvSpPr>
            <p:spPr>
              <a:xfrm>
                <a:off x="10916752" y="8627043"/>
                <a:ext cx="2666874" cy="742426"/>
              </a:xfrm>
              <a:prstGeom prst="rect">
                <a:avLst/>
              </a:prstGeom>
              <a:solidFill>
                <a:schemeClr val="bg1">
                  <a:alpha val="64000"/>
                </a:schemeClr>
              </a:solidFill>
            </p:spPr>
            <p:txBody>
              <a:bodyPr wrap="square">
                <a:spAutoFit/>
              </a:bodyPr>
              <a:lstStyle/>
              <a:p>
                <a:pPr algn="ctr"/>
                <a:r>
                  <a:rPr lang="en-US" sz="1321" dirty="0">
                    <a:solidFill>
                      <a:schemeClr val="tx2"/>
                    </a:solidFill>
                    <a:latin typeface="Raleway" panose="020B0503030101060003" pitchFamily="34" charset="77"/>
                  </a:rPr>
                  <a:t>adults acquired </a:t>
                </a:r>
                <a:r>
                  <a:rPr lang="en-US" sz="1321" b="1" dirty="0">
                    <a:solidFill>
                      <a:schemeClr val="tx2"/>
                    </a:solidFill>
                    <a:latin typeface="Raleway SemiBold" panose="020B0503030101060003" pitchFamily="34" charset="77"/>
                  </a:rPr>
                  <a:t>stage III or IV pressure ulcers </a:t>
                </a:r>
                <a:r>
                  <a:rPr lang="en-US" sz="1321" dirty="0">
                    <a:solidFill>
                      <a:schemeClr val="tx2"/>
                    </a:solidFill>
                    <a:latin typeface="Raleway" panose="020B0503030101060003" pitchFamily="34" charset="77"/>
                  </a:rPr>
                  <a:t>during their stay</a:t>
                </a:r>
              </a:p>
              <a:p>
                <a:pPr algn="ctr"/>
                <a:r>
                  <a:rPr lang="en-US" sz="881" dirty="0">
                    <a:solidFill>
                      <a:schemeClr val="tx2"/>
                    </a:solidFill>
                    <a:latin typeface="Raleway" panose="020B0503030101060003" pitchFamily="34" charset="77"/>
                    <a:ea typeface="Roboto" panose="02000000000000000000" pitchFamily="2" charset="0"/>
                    <a:cs typeface="Roboto" panose="02000000000000000000" pitchFamily="2" charset="0"/>
                  </a:rPr>
                  <a:t>Source: AHRQ National Scorecard on Hospital-Acquired Conditions 2019</a:t>
                </a:r>
                <a:endParaRPr lang="en-US" sz="1321" dirty="0">
                  <a:solidFill>
                    <a:schemeClr val="tx2"/>
                  </a:solidFill>
                  <a:latin typeface="Raleway" panose="020B0503030101060003" pitchFamily="34" charset="77"/>
                </a:endParaRPr>
              </a:p>
            </p:txBody>
          </p:sp>
          <p:grpSp>
            <p:nvGrpSpPr>
              <p:cNvPr id="95" name="Group 94">
                <a:extLst>
                  <a:ext uri="{FF2B5EF4-FFF2-40B4-BE49-F238E27FC236}">
                    <a16:creationId xmlns:a16="http://schemas.microsoft.com/office/drawing/2014/main" id="{D57590F8-15DA-1645-A9E6-6FB25F91F522}"/>
                  </a:ext>
                </a:extLst>
              </p:cNvPr>
              <p:cNvGrpSpPr/>
              <p:nvPr/>
            </p:nvGrpSpPr>
            <p:grpSpPr>
              <a:xfrm>
                <a:off x="11715585" y="7528851"/>
                <a:ext cx="2469428" cy="504513"/>
                <a:chOff x="6584980" y="813722"/>
                <a:chExt cx="2469428" cy="504513"/>
              </a:xfrm>
            </p:grpSpPr>
            <p:sp>
              <p:nvSpPr>
                <p:cNvPr id="96" name="Rectangle 95">
                  <a:extLst>
                    <a:ext uri="{FF2B5EF4-FFF2-40B4-BE49-F238E27FC236}">
                      <a16:creationId xmlns:a16="http://schemas.microsoft.com/office/drawing/2014/main" id="{6714000A-F925-F140-8176-81CF5CC2E36E}"/>
                    </a:ext>
                  </a:extLst>
                </p:cNvPr>
                <p:cNvSpPr/>
                <p:nvPr/>
              </p:nvSpPr>
              <p:spPr>
                <a:xfrm>
                  <a:off x="6584980" y="813722"/>
                  <a:ext cx="2469428" cy="504513"/>
                </a:xfrm>
                <a:prstGeom prst="rect">
                  <a:avLst/>
                </a:prstGeom>
              </p:spPr>
              <p:txBody>
                <a:bodyPr wrap="square">
                  <a:spAutoFit/>
                </a:bodyPr>
                <a:lstStyle/>
                <a:p>
                  <a:r>
                    <a:rPr lang="en-US" sz="2800" dirty="0">
                      <a:solidFill>
                        <a:schemeClr val="accent1"/>
                      </a:solidFill>
                      <a:latin typeface="Roboto" panose="02000000000000000000" pitchFamily="2" charset="0"/>
                      <a:ea typeface="Roboto" panose="02000000000000000000" pitchFamily="2" charset="0"/>
                      <a:cs typeface="Roboto" panose="02000000000000000000" pitchFamily="2" charset="0"/>
                    </a:rPr>
                    <a:t>23</a:t>
                  </a:r>
                  <a:r>
                    <a:rPr lang="en-US" sz="2422" dirty="0">
                      <a:solidFill>
                        <a:schemeClr val="accent1"/>
                      </a:solidFill>
                      <a:latin typeface="Raleway" panose="020B0503030101060003" pitchFamily="34" charset="77"/>
                      <a:ea typeface="Calibri" panose="020F0502020204030204" pitchFamily="34" charset="0"/>
                    </a:rPr>
                    <a:t>       </a:t>
                  </a:r>
                  <a:r>
                    <a:rPr lang="en-US" sz="2800" dirty="0">
                      <a:solidFill>
                        <a:schemeClr val="accent1"/>
                      </a:solidFill>
                      <a:latin typeface="Roboto" panose="02000000000000000000" pitchFamily="2" charset="0"/>
                      <a:ea typeface="Roboto" panose="02000000000000000000" pitchFamily="2" charset="0"/>
                      <a:cs typeface="Roboto" panose="02000000000000000000" pitchFamily="2" charset="0"/>
                    </a:rPr>
                    <a:t>1,000</a:t>
                  </a:r>
                  <a:r>
                    <a:rPr lang="en-US" sz="2800" dirty="0">
                      <a:solidFill>
                        <a:schemeClr val="accent1"/>
                      </a:solidFill>
                      <a:latin typeface="Raleway" panose="020B0503030101060003" pitchFamily="34" charset="77"/>
                      <a:ea typeface="Calibri" panose="020F0502020204030204" pitchFamily="34" charset="0"/>
                    </a:rPr>
                    <a:t> </a:t>
                  </a:r>
                </a:p>
              </p:txBody>
            </p:sp>
            <p:sp>
              <p:nvSpPr>
                <p:cNvPr id="97" name="Rectangle 96">
                  <a:extLst>
                    <a:ext uri="{FF2B5EF4-FFF2-40B4-BE49-F238E27FC236}">
                      <a16:creationId xmlns:a16="http://schemas.microsoft.com/office/drawing/2014/main" id="{8E08865A-0086-0645-B6D2-FFFB6AABC742}"/>
                    </a:ext>
                  </a:extLst>
                </p:cNvPr>
                <p:cNvSpPr/>
                <p:nvPr/>
              </p:nvSpPr>
              <p:spPr>
                <a:xfrm>
                  <a:off x="6962432" y="842766"/>
                  <a:ext cx="788112" cy="448374"/>
                </a:xfrm>
                <a:prstGeom prst="rect">
                  <a:avLst/>
                </a:prstGeom>
              </p:spPr>
              <p:txBody>
                <a:bodyPr wrap="square">
                  <a:spAutoFit/>
                </a:bodyPr>
                <a:lstStyle/>
                <a:p>
                  <a:pPr algn="ctr"/>
                  <a:r>
                    <a:rPr lang="en-US" sz="1211" dirty="0">
                      <a:solidFill>
                        <a:srgbClr val="333F48"/>
                      </a:solidFill>
                      <a:latin typeface="Raleway" panose="020B0503030101060003" pitchFamily="34" charset="77"/>
                      <a:ea typeface="Calibri" panose="020F0502020204030204" pitchFamily="34" charset="0"/>
                    </a:rPr>
                    <a:t>out of </a:t>
                  </a:r>
                </a:p>
                <a:p>
                  <a:pPr algn="ctr"/>
                  <a:r>
                    <a:rPr lang="en-US" sz="1211" dirty="0">
                      <a:solidFill>
                        <a:srgbClr val="333F48"/>
                      </a:solidFill>
                      <a:latin typeface="Raleway" panose="020B0503030101060003" pitchFamily="34" charset="77"/>
                      <a:ea typeface="Calibri" panose="020F0502020204030204" pitchFamily="34" charset="0"/>
                    </a:rPr>
                    <a:t>every</a:t>
                  </a:r>
                </a:p>
              </p:txBody>
            </p:sp>
          </p:grpSp>
        </p:grpSp>
      </p:grpSp>
      <p:sp>
        <p:nvSpPr>
          <p:cNvPr id="66" name="TextBox 65">
            <a:extLst>
              <a:ext uri="{FF2B5EF4-FFF2-40B4-BE49-F238E27FC236}">
                <a16:creationId xmlns:a16="http://schemas.microsoft.com/office/drawing/2014/main" id="{3452A17A-CA85-D541-9AED-FACC400FFEA7}"/>
              </a:ext>
            </a:extLst>
          </p:cNvPr>
          <p:cNvSpPr txBox="1"/>
          <p:nvPr/>
        </p:nvSpPr>
        <p:spPr>
          <a:xfrm>
            <a:off x="362174" y="7521487"/>
            <a:ext cx="2698046" cy="295594"/>
          </a:xfrm>
          <a:prstGeom prst="rect">
            <a:avLst/>
          </a:prstGeom>
          <a:noFill/>
        </p:spPr>
        <p:txBody>
          <a:bodyPr wrap="square" rtlCol="0">
            <a:spAutoFit/>
          </a:bodyPr>
          <a:lstStyle/>
          <a:p>
            <a:r>
              <a:rPr lang="en-US" sz="1321" b="1" dirty="0">
                <a:solidFill>
                  <a:schemeClr val="tx2"/>
                </a:solidFill>
                <a:latin typeface="Raleway SemiBold" panose="020B0503030101060003" pitchFamily="34" charset="77"/>
              </a:rPr>
              <a:t>PREVENTABLE ADMISSIONS</a:t>
            </a:r>
          </a:p>
        </p:txBody>
      </p:sp>
      <p:sp>
        <p:nvSpPr>
          <p:cNvPr id="67" name="TextBox 66">
            <a:extLst>
              <a:ext uri="{FF2B5EF4-FFF2-40B4-BE49-F238E27FC236}">
                <a16:creationId xmlns:a16="http://schemas.microsoft.com/office/drawing/2014/main" id="{A9CE0459-CFDE-3E48-9C44-A4C34D84A83F}"/>
              </a:ext>
            </a:extLst>
          </p:cNvPr>
          <p:cNvSpPr txBox="1"/>
          <p:nvPr/>
        </p:nvSpPr>
        <p:spPr>
          <a:xfrm>
            <a:off x="3677850" y="7521528"/>
            <a:ext cx="2924787" cy="295594"/>
          </a:xfrm>
          <a:prstGeom prst="rect">
            <a:avLst/>
          </a:prstGeom>
          <a:noFill/>
        </p:spPr>
        <p:txBody>
          <a:bodyPr wrap="square" rtlCol="0">
            <a:spAutoFit/>
          </a:bodyPr>
          <a:lstStyle/>
          <a:p>
            <a:pPr algn="ctr"/>
            <a:r>
              <a:rPr lang="en-US" sz="1321" b="1" dirty="0">
                <a:solidFill>
                  <a:schemeClr val="tx2"/>
                </a:solidFill>
                <a:latin typeface="Raleway SemiBold" panose="020B0503030101060003" pitchFamily="34" charset="77"/>
              </a:rPr>
              <a:t>ALL-CAUSE READMISSIONS</a:t>
            </a:r>
          </a:p>
        </p:txBody>
      </p:sp>
      <p:sp>
        <p:nvSpPr>
          <p:cNvPr id="79" name="Rectangle 78">
            <a:extLst>
              <a:ext uri="{FF2B5EF4-FFF2-40B4-BE49-F238E27FC236}">
                <a16:creationId xmlns:a16="http://schemas.microsoft.com/office/drawing/2014/main" id="{9D347307-93E5-0646-932B-4612E252AE0F}"/>
              </a:ext>
            </a:extLst>
          </p:cNvPr>
          <p:cNvSpPr/>
          <p:nvPr/>
        </p:nvSpPr>
        <p:spPr>
          <a:xfrm>
            <a:off x="3318624" y="3379851"/>
            <a:ext cx="3184310" cy="295594"/>
          </a:xfrm>
          <a:prstGeom prst="rect">
            <a:avLst/>
          </a:prstGeom>
          <a:noFill/>
        </p:spPr>
        <p:txBody>
          <a:bodyPr wrap="square">
            <a:spAutoFit/>
          </a:bodyPr>
          <a:lstStyle/>
          <a:p>
            <a:r>
              <a:rPr lang="en-US" sz="1321" dirty="0">
                <a:solidFill>
                  <a:srgbClr val="333F48"/>
                </a:solidFill>
                <a:latin typeface="Raleway SemiBold" panose="020B0503030101060003" pitchFamily="34" charset="77"/>
              </a:rPr>
              <a:t>ONLINE MEMBER SUPPORT TOOLS</a:t>
            </a:r>
          </a:p>
        </p:txBody>
      </p:sp>
      <p:sp>
        <p:nvSpPr>
          <p:cNvPr id="138" name="TextBox 137">
            <a:extLst>
              <a:ext uri="{FF2B5EF4-FFF2-40B4-BE49-F238E27FC236}">
                <a16:creationId xmlns:a16="http://schemas.microsoft.com/office/drawing/2014/main" id="{699F4235-3424-214E-A574-33E28779777C}"/>
              </a:ext>
            </a:extLst>
          </p:cNvPr>
          <p:cNvSpPr txBox="1"/>
          <p:nvPr/>
        </p:nvSpPr>
        <p:spPr>
          <a:xfrm>
            <a:off x="2618813" y="695709"/>
            <a:ext cx="2902926" cy="295594"/>
          </a:xfrm>
          <a:prstGeom prst="rect">
            <a:avLst/>
          </a:prstGeom>
          <a:noFill/>
        </p:spPr>
        <p:txBody>
          <a:bodyPr wrap="square" rtlCol="0">
            <a:spAutoFit/>
          </a:bodyPr>
          <a:lstStyle/>
          <a:p>
            <a:pPr algn="ctr"/>
            <a:r>
              <a:rPr lang="en-US" sz="1321" b="1" dirty="0">
                <a:solidFill>
                  <a:schemeClr val="tx2"/>
                </a:solidFill>
                <a:latin typeface="Raleway SemiBold" panose="020B0503030101060003" pitchFamily="34" charset="77"/>
                <a:cs typeface="Arial" panose="020B0604020202020204" pitchFamily="34" charset="0"/>
              </a:rPr>
              <a:t>ATTRIBUTED MEMBERS</a:t>
            </a:r>
          </a:p>
        </p:txBody>
      </p:sp>
      <p:graphicFrame>
        <p:nvGraphicFramePr>
          <p:cNvPr id="139" name="Table 138">
            <a:extLst>
              <a:ext uri="{FF2B5EF4-FFF2-40B4-BE49-F238E27FC236}">
                <a16:creationId xmlns:a16="http://schemas.microsoft.com/office/drawing/2014/main" id="{B5140991-BE93-C646-A4D1-0C910BC9259A}"/>
              </a:ext>
            </a:extLst>
          </p:cNvPr>
          <p:cNvGraphicFramePr>
            <a:graphicFrameLocks noGrp="1"/>
          </p:cNvGraphicFramePr>
          <p:nvPr>
            <p:extLst>
              <p:ext uri="{D42A27DB-BD31-4B8C-83A1-F6EECF244321}">
                <p14:modId xmlns:p14="http://schemas.microsoft.com/office/powerpoint/2010/main" val="3385870594"/>
              </p:ext>
            </p:extLst>
          </p:nvPr>
        </p:nvGraphicFramePr>
        <p:xfrm>
          <a:off x="4401667" y="995841"/>
          <a:ext cx="842751" cy="473623"/>
        </p:xfrm>
        <a:graphic>
          <a:graphicData uri="http://schemas.openxmlformats.org/drawingml/2006/table">
            <a:tbl>
              <a:tblPr/>
              <a:tblGrid>
                <a:gridCol w="842751">
                  <a:extLst>
                    <a:ext uri="{9D8B030D-6E8A-4147-A177-3AD203B41FA5}">
                      <a16:colId xmlns:a16="http://schemas.microsoft.com/office/drawing/2014/main" val="20000"/>
                    </a:ext>
                  </a:extLst>
                </a:gridCol>
              </a:tblGrid>
              <a:tr h="473623">
                <a:tc>
                  <a:txBody>
                    <a:bodyPr/>
                    <a:lstStyle/>
                    <a:p>
                      <a:pPr marL="0" marR="0" indent="0" algn="l" defTabSz="1558941" rtl="0" eaLnBrk="1" fontAlgn="b" latinLnBrk="0" hangingPunct="1">
                        <a:lnSpc>
                          <a:spcPct val="100000"/>
                        </a:lnSpc>
                        <a:spcBef>
                          <a:spcPts val="0"/>
                        </a:spcBef>
                        <a:spcAft>
                          <a:spcPts val="0"/>
                        </a:spcAft>
                        <a:buClrTx/>
                        <a:buSzTx/>
                        <a:buFontTx/>
                        <a:buNone/>
                        <a:tabLst/>
                        <a:defRPr/>
                      </a:pPr>
                      <a:r>
                        <a:rPr lang="en-US" sz="3100" b="0" i="0" u="none" strike="noStrike" dirty="0">
                          <a:solidFill>
                            <a:schemeClr val="accent1"/>
                          </a:solidFill>
                          <a:effectLst/>
                          <a:latin typeface="Roboto" panose="02000000000000000000" pitchFamily="2" charset="0"/>
                          <a:ea typeface="Roboto" panose="02000000000000000000" pitchFamily="2" charset="0"/>
                          <a:cs typeface="Roboto" panose="02000000000000000000" pitchFamily="2" charset="0"/>
                        </a:rPr>
                        <a:t>24%</a:t>
                      </a:r>
                      <a:endParaRPr lang="en-US" sz="3100" b="1" i="0" u="none" strike="noStrike" dirty="0">
                        <a:solidFill>
                          <a:schemeClr val="tx2"/>
                        </a:solidFill>
                        <a:effectLst/>
                        <a:latin typeface="Raleway SemiBold" panose="020B0503030101060003" pitchFamily="34" charset="77"/>
                      </a:endParaRPr>
                    </a:p>
                  </a:txBody>
                  <a:tcPr marL="0" marR="0" marT="0" marB="0" anchor="b">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5" name="TextBox 4">
            <a:extLst>
              <a:ext uri="{FF2B5EF4-FFF2-40B4-BE49-F238E27FC236}">
                <a16:creationId xmlns:a16="http://schemas.microsoft.com/office/drawing/2014/main" id="{219EC77C-51A0-A549-BBD8-6E8237A969E4}"/>
              </a:ext>
            </a:extLst>
          </p:cNvPr>
          <p:cNvSpPr txBox="1"/>
          <p:nvPr/>
        </p:nvSpPr>
        <p:spPr>
          <a:xfrm>
            <a:off x="13583992" y="4109668"/>
            <a:ext cx="1316777" cy="363433"/>
          </a:xfrm>
          <a:prstGeom prst="rect">
            <a:avLst/>
          </a:prstGeom>
          <a:noFill/>
        </p:spPr>
        <p:txBody>
          <a:bodyPr wrap="square" rtlCol="0">
            <a:spAutoFit/>
          </a:bodyPr>
          <a:lstStyle/>
          <a:p>
            <a:r>
              <a:rPr lang="en-US" sz="881" dirty="0">
                <a:solidFill>
                  <a:schemeClr val="tx2"/>
                </a:solidFill>
                <a:latin typeface="Raleway" panose="020B0503030101060003" pitchFamily="34" charset="77"/>
                <a:ea typeface="Roboto" panose="02000000000000000000" pitchFamily="2" charset="0"/>
                <a:cs typeface="Roboto" panose="02000000000000000000" pitchFamily="2" charset="0"/>
              </a:rPr>
              <a:t>Source: BRFSS, analysis by CPR 2019</a:t>
            </a:r>
          </a:p>
        </p:txBody>
      </p:sp>
      <p:grpSp>
        <p:nvGrpSpPr>
          <p:cNvPr id="19" name="Group 18">
            <a:extLst>
              <a:ext uri="{FF2B5EF4-FFF2-40B4-BE49-F238E27FC236}">
                <a16:creationId xmlns:a16="http://schemas.microsoft.com/office/drawing/2014/main" id="{8C164257-AE71-2044-9C9A-8E4514D2D72C}"/>
              </a:ext>
            </a:extLst>
          </p:cNvPr>
          <p:cNvGrpSpPr/>
          <p:nvPr/>
        </p:nvGrpSpPr>
        <p:grpSpPr>
          <a:xfrm>
            <a:off x="7721314" y="4101895"/>
            <a:ext cx="5011730" cy="1590229"/>
            <a:chOff x="6409351" y="4207911"/>
            <a:chExt cx="5011730" cy="1590229"/>
          </a:xfrm>
        </p:grpSpPr>
        <p:grpSp>
          <p:nvGrpSpPr>
            <p:cNvPr id="15" name="Group 14">
              <a:extLst>
                <a:ext uri="{FF2B5EF4-FFF2-40B4-BE49-F238E27FC236}">
                  <a16:creationId xmlns:a16="http://schemas.microsoft.com/office/drawing/2014/main" id="{166BA48D-EFB9-934E-ABDF-FD7D5655E6C7}"/>
                </a:ext>
              </a:extLst>
            </p:cNvPr>
            <p:cNvGrpSpPr/>
            <p:nvPr/>
          </p:nvGrpSpPr>
          <p:grpSpPr>
            <a:xfrm>
              <a:off x="6409351" y="4207911"/>
              <a:ext cx="5011730" cy="1448404"/>
              <a:chOff x="2402337" y="4298305"/>
              <a:chExt cx="4551373" cy="1315359"/>
            </a:xfrm>
          </p:grpSpPr>
          <p:sp>
            <p:nvSpPr>
              <p:cNvPr id="78" name="TextBox 77">
                <a:extLst>
                  <a:ext uri="{FF2B5EF4-FFF2-40B4-BE49-F238E27FC236}">
                    <a16:creationId xmlns:a16="http://schemas.microsoft.com/office/drawing/2014/main" id="{446AAE24-1844-8A4D-8356-A0C0E3151D62}"/>
                  </a:ext>
                </a:extLst>
              </p:cNvPr>
              <p:cNvSpPr txBox="1"/>
              <p:nvPr/>
            </p:nvSpPr>
            <p:spPr>
              <a:xfrm>
                <a:off x="3907762" y="4298305"/>
                <a:ext cx="2273120" cy="268442"/>
              </a:xfrm>
              <a:prstGeom prst="rect">
                <a:avLst/>
              </a:prstGeom>
              <a:noFill/>
            </p:spPr>
            <p:txBody>
              <a:bodyPr wrap="square" rtlCol="0">
                <a:spAutoFit/>
              </a:bodyPr>
              <a:lstStyle/>
              <a:p>
                <a:pPr algn="ctr"/>
                <a:r>
                  <a:rPr lang="en-US" sz="1321" b="1" dirty="0">
                    <a:solidFill>
                      <a:schemeClr val="tx2"/>
                    </a:solidFill>
                    <a:latin typeface="Raleway SemiBold" panose="020B0503030101060003" pitchFamily="34" charset="77"/>
                  </a:rPr>
                  <a:t>UNMET CARE DUE TO COST</a:t>
                </a:r>
              </a:p>
            </p:txBody>
          </p:sp>
          <p:sp>
            <p:nvSpPr>
              <p:cNvPr id="86" name="TextBox 85">
                <a:extLst>
                  <a:ext uri="{FF2B5EF4-FFF2-40B4-BE49-F238E27FC236}">
                    <a16:creationId xmlns:a16="http://schemas.microsoft.com/office/drawing/2014/main" id="{E695568B-E70C-5044-BD31-2C9F137076F6}"/>
                  </a:ext>
                </a:extLst>
              </p:cNvPr>
              <p:cNvSpPr txBox="1"/>
              <p:nvPr/>
            </p:nvSpPr>
            <p:spPr>
              <a:xfrm>
                <a:off x="5378284" y="4616872"/>
                <a:ext cx="1575426" cy="996792"/>
              </a:xfrm>
              <a:prstGeom prst="rect">
                <a:avLst/>
              </a:prstGeom>
              <a:noFill/>
            </p:spPr>
            <p:txBody>
              <a:bodyPr wrap="square" rtlCol="0">
                <a:noAutofit/>
              </a:bodyPr>
              <a:lstStyle/>
              <a:p>
                <a:r>
                  <a:rPr lang="en-US" sz="1321" dirty="0">
                    <a:solidFill>
                      <a:schemeClr val="tx2"/>
                    </a:solidFill>
                    <a:latin typeface="Raleway Medium" charset="0"/>
                    <a:ea typeface="Raleway Medium" charset="0"/>
                    <a:cs typeface="Raleway Medium" charset="0"/>
                  </a:rPr>
                  <a:t>of adults with commercial coverage went without care </a:t>
                </a:r>
                <a:r>
                  <a:rPr lang="en-US" sz="1321" b="1" dirty="0">
                    <a:solidFill>
                      <a:schemeClr val="tx2"/>
                    </a:solidFill>
                    <a:latin typeface="Raleway SemiBold" panose="020B0503030101060003" pitchFamily="34" charset="77"/>
                    <a:ea typeface="Raleway Medium" charset="0"/>
                    <a:cs typeface="Raleway Medium" charset="0"/>
                  </a:rPr>
                  <a:t>due to cost </a:t>
                </a:r>
              </a:p>
            </p:txBody>
          </p:sp>
          <p:pic>
            <p:nvPicPr>
              <p:cNvPr id="6" name="Picture 5">
                <a:extLst>
                  <a:ext uri="{FF2B5EF4-FFF2-40B4-BE49-F238E27FC236}">
                    <a16:creationId xmlns:a16="http://schemas.microsoft.com/office/drawing/2014/main" id="{2F0DF4BC-969A-ED42-A07D-5290A98B8BB6}"/>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402337" y="4564952"/>
                <a:ext cx="3025772" cy="931006"/>
              </a:xfrm>
              <a:prstGeom prst="rect">
                <a:avLst/>
              </a:prstGeom>
            </p:spPr>
          </p:pic>
          <p:sp>
            <p:nvSpPr>
              <p:cNvPr id="88" name="Rectangle 87">
                <a:extLst>
                  <a:ext uri="{FF2B5EF4-FFF2-40B4-BE49-F238E27FC236}">
                    <a16:creationId xmlns:a16="http://schemas.microsoft.com/office/drawing/2014/main" id="{6110BF86-661F-F741-AE94-328D907EA252}"/>
                  </a:ext>
                </a:extLst>
              </p:cNvPr>
              <p:cNvSpPr/>
              <p:nvPr/>
            </p:nvSpPr>
            <p:spPr>
              <a:xfrm>
                <a:off x="4074172" y="4765082"/>
                <a:ext cx="1264777" cy="576364"/>
              </a:xfrm>
              <a:prstGeom prst="rect">
                <a:avLst/>
              </a:prstGeom>
            </p:spPr>
            <p:txBody>
              <a:bodyPr wrap="square">
                <a:spAutoFit/>
              </a:bodyPr>
              <a:lstStyle/>
              <a:p>
                <a:r>
                  <a:rPr lang="en-US" sz="3524" dirty="0">
                    <a:solidFill>
                      <a:schemeClr val="accent1"/>
                    </a:solidFill>
                    <a:latin typeface="Roboto" panose="02000000000000000000" pitchFamily="2" charset="0"/>
                    <a:ea typeface="Roboto" panose="02000000000000000000" pitchFamily="2" charset="0"/>
                    <a:cs typeface="Roboto" panose="02000000000000000000" pitchFamily="2" charset="0"/>
                  </a:rPr>
                  <a:t>9.5% </a:t>
                </a:r>
              </a:p>
            </p:txBody>
          </p:sp>
        </p:grpSp>
        <p:sp>
          <p:nvSpPr>
            <p:cNvPr id="191" name="TextBox 190">
              <a:extLst>
                <a:ext uri="{FF2B5EF4-FFF2-40B4-BE49-F238E27FC236}">
                  <a16:creationId xmlns:a16="http://schemas.microsoft.com/office/drawing/2014/main" id="{CB02D7E8-E9F9-B74A-B07E-D5AB8599F8EB}"/>
                </a:ext>
              </a:extLst>
            </p:cNvPr>
            <p:cNvSpPr txBox="1"/>
            <p:nvPr/>
          </p:nvSpPr>
          <p:spPr>
            <a:xfrm>
              <a:off x="8162725" y="5570257"/>
              <a:ext cx="2622594" cy="227883"/>
            </a:xfrm>
            <a:prstGeom prst="rect">
              <a:avLst/>
            </a:prstGeom>
            <a:noFill/>
          </p:spPr>
          <p:txBody>
            <a:bodyPr wrap="square" rtlCol="0">
              <a:spAutoFit/>
            </a:bodyPr>
            <a:lstStyle/>
            <a:p>
              <a:r>
                <a:rPr lang="en-US" sz="881" dirty="0">
                  <a:solidFill>
                    <a:schemeClr val="tx2"/>
                  </a:solidFill>
                  <a:latin typeface="Raleway" panose="020B0503030101060003" pitchFamily="34" charset="77"/>
                  <a:ea typeface="Roboto" panose="02000000000000000000" pitchFamily="2" charset="0"/>
                  <a:cs typeface="Roboto" panose="02000000000000000000" pitchFamily="2" charset="0"/>
                </a:rPr>
                <a:t>Source: BRFSS, analysis by CPR 2019</a:t>
              </a:r>
              <a:endParaRPr lang="en-US" sz="881" dirty="0">
                <a:solidFill>
                  <a:schemeClr val="tx2"/>
                </a:solidFill>
                <a:latin typeface="Roboto" panose="02000000000000000000" pitchFamily="2" charset="0"/>
                <a:ea typeface="Roboto" panose="02000000000000000000" pitchFamily="2" charset="0"/>
                <a:cs typeface="Roboto" panose="02000000000000000000" pitchFamily="2" charset="0"/>
              </a:endParaRPr>
            </a:p>
          </p:txBody>
        </p:sp>
      </p:grpSp>
      <p:sp>
        <p:nvSpPr>
          <p:cNvPr id="192" name="Rectangle 191">
            <a:extLst>
              <a:ext uri="{FF2B5EF4-FFF2-40B4-BE49-F238E27FC236}">
                <a16:creationId xmlns:a16="http://schemas.microsoft.com/office/drawing/2014/main" id="{601E55BC-DE50-724B-8A75-1C81A905B7EF}"/>
              </a:ext>
            </a:extLst>
          </p:cNvPr>
          <p:cNvSpPr/>
          <p:nvPr/>
        </p:nvSpPr>
        <p:spPr>
          <a:xfrm>
            <a:off x="12961061" y="8012896"/>
            <a:ext cx="1979165" cy="1485920"/>
          </a:xfrm>
          <a:prstGeom prst="rect">
            <a:avLst/>
          </a:prstGeom>
        </p:spPr>
        <p:txBody>
          <a:bodyPr wrap="square">
            <a:spAutoFit/>
          </a:bodyPr>
          <a:lstStyle/>
          <a:p>
            <a:r>
              <a:rPr lang="en-US" sz="1321" dirty="0">
                <a:solidFill>
                  <a:schemeClr val="tx2"/>
                </a:solidFill>
                <a:latin typeface="Raleway" charset="0"/>
                <a:ea typeface="Raleway" charset="0"/>
                <a:cs typeface="Raleway" charset="0"/>
              </a:rPr>
              <a:t>of commercial plan members </a:t>
            </a:r>
            <a:br>
              <a:rPr lang="en-US" sz="1321" dirty="0">
                <a:solidFill>
                  <a:schemeClr val="tx2"/>
                </a:solidFill>
                <a:latin typeface="Raleway" charset="0"/>
                <a:ea typeface="Raleway" charset="0"/>
                <a:cs typeface="Raleway" charset="0"/>
              </a:rPr>
            </a:br>
            <a:r>
              <a:rPr lang="en-US" sz="1321" dirty="0">
                <a:solidFill>
                  <a:schemeClr val="tx2"/>
                </a:solidFill>
                <a:latin typeface="Raleway" charset="0"/>
                <a:ea typeface="Raleway" charset="0"/>
                <a:cs typeface="Raleway" charset="0"/>
              </a:rPr>
              <a:t>with hypertension </a:t>
            </a:r>
          </a:p>
          <a:p>
            <a:r>
              <a:rPr lang="en-US" sz="1321" dirty="0">
                <a:solidFill>
                  <a:schemeClr val="tx2"/>
                </a:solidFill>
                <a:latin typeface="Raleway" charset="0"/>
                <a:ea typeface="Raleway" charset="0"/>
                <a:cs typeface="Raleway" charset="0"/>
              </a:rPr>
              <a:t>had </a:t>
            </a:r>
            <a:r>
              <a:rPr lang="en-US" sz="1321" b="1" dirty="0">
                <a:solidFill>
                  <a:schemeClr val="tx2"/>
                </a:solidFill>
                <a:latin typeface="Raleway SemiBold" panose="020B0503030101060003" pitchFamily="34" charset="77"/>
                <a:ea typeface="Raleway" charset="0"/>
                <a:cs typeface="Raleway" charset="0"/>
              </a:rPr>
              <a:t>adequately controlled </a:t>
            </a:r>
          </a:p>
          <a:p>
            <a:r>
              <a:rPr lang="en-US" sz="1321" b="1" dirty="0">
                <a:solidFill>
                  <a:schemeClr val="tx2"/>
                </a:solidFill>
                <a:latin typeface="Raleway SemiBold" panose="020B0503030101060003" pitchFamily="34" charset="77"/>
                <a:ea typeface="Raleway" charset="0"/>
                <a:cs typeface="Raleway" charset="0"/>
              </a:rPr>
              <a:t>blood pressure</a:t>
            </a:r>
          </a:p>
          <a:p>
            <a:pPr>
              <a:spcBef>
                <a:spcPts val="330"/>
              </a:spcBef>
              <a:spcAft>
                <a:spcPts val="661"/>
              </a:spcAft>
            </a:pPr>
            <a:r>
              <a:rPr lang="en-US" sz="881" dirty="0">
                <a:solidFill>
                  <a:schemeClr val="tx2"/>
                </a:solidFill>
                <a:latin typeface="Raleway" panose="020B0503030101060003" pitchFamily="34" charset="77"/>
                <a:ea typeface="Roboto" panose="02000000000000000000" pitchFamily="2" charset="0"/>
                <a:cs typeface="Roboto" panose="02000000000000000000" pitchFamily="2" charset="0"/>
              </a:rPr>
              <a:t>Source: NCQA</a:t>
            </a:r>
          </a:p>
        </p:txBody>
      </p:sp>
      <p:sp>
        <p:nvSpPr>
          <p:cNvPr id="9" name="Rectangle 8">
            <a:extLst>
              <a:ext uri="{FF2B5EF4-FFF2-40B4-BE49-F238E27FC236}">
                <a16:creationId xmlns:a16="http://schemas.microsoft.com/office/drawing/2014/main" id="{C76AF8F5-B1B4-654D-8666-B87A4B6133D8}"/>
              </a:ext>
            </a:extLst>
          </p:cNvPr>
          <p:cNvSpPr/>
          <p:nvPr/>
        </p:nvSpPr>
        <p:spPr>
          <a:xfrm>
            <a:off x="294887" y="9815003"/>
            <a:ext cx="6705600" cy="363433"/>
          </a:xfrm>
          <a:prstGeom prst="rect">
            <a:avLst/>
          </a:prstGeom>
        </p:spPr>
        <p:txBody>
          <a:bodyPr>
            <a:spAutoFit/>
          </a:bodyPr>
          <a:lstStyle/>
          <a:p>
            <a:r>
              <a:rPr lang="en-US" sz="881" dirty="0">
                <a:solidFill>
                  <a:schemeClr val="tx2"/>
                </a:solidFill>
                <a:latin typeface="Raleway" panose="020B0503030101060003" pitchFamily="34" charset="77"/>
              </a:rPr>
              <a:t>Source: Truven Health </a:t>
            </a:r>
            <a:r>
              <a:rPr lang="en-US" sz="881" dirty="0" err="1">
                <a:solidFill>
                  <a:schemeClr val="tx2"/>
                </a:solidFill>
                <a:latin typeface="Raleway" panose="020B0503030101060003" pitchFamily="34" charset="77"/>
              </a:rPr>
              <a:t>MarketScan</a:t>
            </a:r>
            <a:r>
              <a:rPr lang="en-US" sz="881" dirty="0">
                <a:solidFill>
                  <a:schemeClr val="tx2"/>
                </a:solidFill>
                <a:latin typeface="Raleway" panose="020B0503030101060003" pitchFamily="34" charset="77"/>
              </a:rPr>
              <a:t> data, analysis by </a:t>
            </a:r>
            <a:r>
              <a:rPr lang="en-US" sz="881" dirty="0" err="1">
                <a:solidFill>
                  <a:schemeClr val="tx2"/>
                </a:solidFill>
                <a:latin typeface="Raleway" panose="020B0503030101060003" pitchFamily="34" charset="77"/>
              </a:rPr>
              <a:t>Chernew</a:t>
            </a:r>
            <a:r>
              <a:rPr lang="en-US" sz="881" dirty="0">
                <a:solidFill>
                  <a:schemeClr val="tx2"/>
                </a:solidFill>
                <a:latin typeface="Raleway" panose="020B0503030101060003" pitchFamily="34" charset="77"/>
              </a:rPr>
              <a:t> (Harvard), cited by CMWF 2019</a:t>
            </a:r>
          </a:p>
          <a:p>
            <a:endParaRPr lang="en-US" sz="881" dirty="0">
              <a:latin typeface="Raleway" panose="020B0503030101060003" pitchFamily="34" charset="77"/>
              <a:ea typeface="Roboto" panose="02000000000000000000" pitchFamily="2" charset="0"/>
              <a:cs typeface="Roboto" panose="02000000000000000000" pitchFamily="2" charset="0"/>
            </a:endParaRPr>
          </a:p>
        </p:txBody>
      </p:sp>
      <p:sp>
        <p:nvSpPr>
          <p:cNvPr id="285" name="Rectangle 284">
            <a:extLst>
              <a:ext uri="{FF2B5EF4-FFF2-40B4-BE49-F238E27FC236}">
                <a16:creationId xmlns:a16="http://schemas.microsoft.com/office/drawing/2014/main" id="{B146D1DE-98D3-1D41-974C-1350498B5C2E}"/>
              </a:ext>
            </a:extLst>
          </p:cNvPr>
          <p:cNvSpPr/>
          <p:nvPr/>
        </p:nvSpPr>
        <p:spPr>
          <a:xfrm>
            <a:off x="11926552" y="7923154"/>
            <a:ext cx="1071568" cy="634661"/>
          </a:xfrm>
          <a:prstGeom prst="rect">
            <a:avLst/>
          </a:prstGeom>
        </p:spPr>
        <p:txBody>
          <a:bodyPr wrap="square">
            <a:spAutoFit/>
          </a:bodyPr>
          <a:lstStyle/>
          <a:p>
            <a:pPr algn="ctr"/>
            <a:r>
              <a:rPr lang="en-US" sz="3524" dirty="0">
                <a:solidFill>
                  <a:schemeClr val="accent1"/>
                </a:solidFill>
                <a:latin typeface="Roboto" panose="02000000000000000000" pitchFamily="2" charset="0"/>
                <a:ea typeface="Roboto" panose="02000000000000000000" pitchFamily="2" charset="0"/>
                <a:cs typeface="Roboto" panose="02000000000000000000" pitchFamily="2" charset="0"/>
              </a:rPr>
              <a:t>58%</a:t>
            </a:r>
          </a:p>
        </p:txBody>
      </p:sp>
      <p:grpSp>
        <p:nvGrpSpPr>
          <p:cNvPr id="37" name="Group 36">
            <a:extLst>
              <a:ext uri="{FF2B5EF4-FFF2-40B4-BE49-F238E27FC236}">
                <a16:creationId xmlns:a16="http://schemas.microsoft.com/office/drawing/2014/main" id="{4C490C95-0A27-104C-B907-77AEE75051F2}"/>
              </a:ext>
            </a:extLst>
          </p:cNvPr>
          <p:cNvGrpSpPr/>
          <p:nvPr/>
        </p:nvGrpSpPr>
        <p:grpSpPr>
          <a:xfrm>
            <a:off x="8265529" y="2400930"/>
            <a:ext cx="2551011" cy="1953231"/>
            <a:chOff x="6810976" y="2005385"/>
            <a:chExt cx="1865291" cy="1773815"/>
          </a:xfrm>
        </p:grpSpPr>
        <p:grpSp>
          <p:nvGrpSpPr>
            <p:cNvPr id="16" name="Group 15">
              <a:extLst>
                <a:ext uri="{FF2B5EF4-FFF2-40B4-BE49-F238E27FC236}">
                  <a16:creationId xmlns:a16="http://schemas.microsoft.com/office/drawing/2014/main" id="{CAE97ADB-15CF-3843-96A5-2D877BD0B16F}"/>
                </a:ext>
              </a:extLst>
            </p:cNvPr>
            <p:cNvGrpSpPr/>
            <p:nvPr/>
          </p:nvGrpSpPr>
          <p:grpSpPr>
            <a:xfrm>
              <a:off x="6810976" y="2005385"/>
              <a:ext cx="1865291" cy="1773815"/>
              <a:chOff x="2300936" y="3549188"/>
              <a:chExt cx="1865291" cy="1773815"/>
            </a:xfrm>
          </p:grpSpPr>
          <p:sp>
            <p:nvSpPr>
              <p:cNvPr id="24" name="TextBox 23">
                <a:extLst>
                  <a:ext uri="{FF2B5EF4-FFF2-40B4-BE49-F238E27FC236}">
                    <a16:creationId xmlns:a16="http://schemas.microsoft.com/office/drawing/2014/main" id="{66476EEE-A458-EA40-B6C5-67AB722E4766}"/>
                  </a:ext>
                </a:extLst>
              </p:cNvPr>
              <p:cNvSpPr txBox="1"/>
              <p:nvPr/>
            </p:nvSpPr>
            <p:spPr>
              <a:xfrm>
                <a:off x="2300936" y="3549188"/>
                <a:ext cx="1648047" cy="268442"/>
              </a:xfrm>
              <a:prstGeom prst="rect">
                <a:avLst/>
              </a:prstGeom>
              <a:noFill/>
            </p:spPr>
            <p:txBody>
              <a:bodyPr wrap="square" rtlCol="0">
                <a:spAutoFit/>
              </a:bodyPr>
              <a:lstStyle/>
              <a:p>
                <a:r>
                  <a:rPr lang="en-US" sz="1321" b="1" dirty="0">
                    <a:solidFill>
                      <a:schemeClr val="tx2"/>
                    </a:solidFill>
                    <a:latin typeface="Raleway SemiBold" panose="020B0503030101060003" pitchFamily="34" charset="77"/>
                  </a:rPr>
                  <a:t>HBA</a:t>
                </a:r>
                <a:r>
                  <a:rPr lang="en-US" sz="1321" dirty="0">
                    <a:solidFill>
                      <a:schemeClr val="tx2"/>
                    </a:solidFill>
                    <a:latin typeface="Roboto" panose="02000000000000000000" pitchFamily="2" charset="0"/>
                    <a:ea typeface="Roboto" panose="02000000000000000000" pitchFamily="2" charset="0"/>
                    <a:cs typeface="Roboto" panose="02000000000000000000" pitchFamily="2" charset="0"/>
                  </a:rPr>
                  <a:t>1</a:t>
                </a:r>
                <a:r>
                  <a:rPr lang="en-US" sz="1321" b="1" dirty="0">
                    <a:solidFill>
                      <a:schemeClr val="tx2"/>
                    </a:solidFill>
                    <a:latin typeface="Raleway SemiBold" panose="020B0503030101060003" pitchFamily="34" charset="77"/>
                  </a:rPr>
                  <a:t>C TESTING</a:t>
                </a:r>
              </a:p>
            </p:txBody>
          </p:sp>
          <p:sp>
            <p:nvSpPr>
              <p:cNvPr id="81" name="Rectangle 80">
                <a:extLst>
                  <a:ext uri="{FF2B5EF4-FFF2-40B4-BE49-F238E27FC236}">
                    <a16:creationId xmlns:a16="http://schemas.microsoft.com/office/drawing/2014/main" id="{BDBBFA12-B260-B046-8880-CE84957A5675}"/>
                  </a:ext>
                </a:extLst>
              </p:cNvPr>
              <p:cNvSpPr/>
              <p:nvPr/>
            </p:nvSpPr>
            <p:spPr>
              <a:xfrm>
                <a:off x="2684948" y="4158164"/>
                <a:ext cx="1481279" cy="1164839"/>
              </a:xfrm>
              <a:prstGeom prst="rect">
                <a:avLst/>
              </a:prstGeom>
            </p:spPr>
            <p:txBody>
              <a:bodyPr wrap="square">
                <a:spAutoFit/>
              </a:bodyPr>
              <a:lstStyle/>
              <a:p>
                <a:pPr>
                  <a:spcAft>
                    <a:spcPts val="330"/>
                  </a:spcAft>
                </a:pPr>
                <a:r>
                  <a:rPr lang="en-US" sz="1321" dirty="0">
                    <a:solidFill>
                      <a:srgbClr val="333F48"/>
                    </a:solidFill>
                    <a:latin typeface="Raleway" charset="0"/>
                    <a:ea typeface="Raleway" charset="0"/>
                    <a:cs typeface="Raleway" charset="0"/>
                  </a:rPr>
                  <a:t>of commercial plan members with diabetes </a:t>
                </a:r>
                <a:r>
                  <a:rPr lang="en-US" sz="1321" b="1" dirty="0">
                    <a:solidFill>
                      <a:srgbClr val="333F48"/>
                    </a:solidFill>
                    <a:latin typeface="Raleway SemiBold" panose="020B0503030101060003" pitchFamily="34" charset="77"/>
                    <a:ea typeface="Raleway" charset="0"/>
                    <a:cs typeface="Raleway" charset="0"/>
                  </a:rPr>
                  <a:t>had a blood sugar test </a:t>
                </a:r>
                <a:r>
                  <a:rPr lang="en-US" sz="1321" dirty="0">
                    <a:solidFill>
                      <a:srgbClr val="333F48"/>
                    </a:solidFill>
                    <a:latin typeface="Raleway" charset="0"/>
                  </a:rPr>
                  <a:t>(HbA</a:t>
                </a:r>
                <a:r>
                  <a:rPr lang="en-US" sz="1321" dirty="0">
                    <a:solidFill>
                      <a:srgbClr val="333F48"/>
                    </a:solidFill>
                    <a:latin typeface="Roboto Condensed" panose="02000000000000000000" pitchFamily="2" charset="0"/>
                    <a:ea typeface="Roboto Condensed" panose="02000000000000000000" pitchFamily="2" charset="0"/>
                    <a:cs typeface="Roboto Condensed" panose="02000000000000000000" pitchFamily="2" charset="0"/>
                  </a:rPr>
                  <a:t>1</a:t>
                </a:r>
                <a:r>
                  <a:rPr lang="en-US" sz="1321" dirty="0">
                    <a:solidFill>
                      <a:srgbClr val="333F48"/>
                    </a:solidFill>
                    <a:latin typeface="Raleway" charset="0"/>
                  </a:rPr>
                  <a:t>c)</a:t>
                </a:r>
              </a:p>
              <a:p>
                <a:r>
                  <a:rPr lang="en-US" sz="881" dirty="0">
                    <a:solidFill>
                      <a:srgbClr val="333F48"/>
                    </a:solidFill>
                    <a:latin typeface="Raleway" charset="0"/>
                  </a:rPr>
                  <a:t>Source: NCQA</a:t>
                </a:r>
              </a:p>
            </p:txBody>
          </p:sp>
          <p:sp>
            <p:nvSpPr>
              <p:cNvPr id="82" name="Rectangle 81">
                <a:extLst>
                  <a:ext uri="{FF2B5EF4-FFF2-40B4-BE49-F238E27FC236}">
                    <a16:creationId xmlns:a16="http://schemas.microsoft.com/office/drawing/2014/main" id="{8D02D1A3-76CB-3D4A-9877-0983DF433DC4}"/>
                  </a:ext>
                </a:extLst>
              </p:cNvPr>
              <p:cNvSpPr/>
              <p:nvPr/>
            </p:nvSpPr>
            <p:spPr>
              <a:xfrm>
                <a:off x="2665740" y="3761404"/>
                <a:ext cx="964266" cy="487099"/>
              </a:xfrm>
              <a:prstGeom prst="rect">
                <a:avLst/>
              </a:prstGeom>
            </p:spPr>
            <p:txBody>
              <a:bodyPr wrap="square">
                <a:noAutofit/>
              </a:bodyPr>
              <a:lstStyle/>
              <a:p>
                <a:r>
                  <a:rPr lang="en-US" sz="3524" dirty="0">
                    <a:solidFill>
                      <a:schemeClr val="accent1"/>
                    </a:solidFill>
                    <a:latin typeface="Roboto" panose="02000000000000000000" pitchFamily="2" charset="0"/>
                    <a:ea typeface="Roboto" panose="02000000000000000000" pitchFamily="2" charset="0"/>
                    <a:cs typeface="Roboto" panose="02000000000000000000" pitchFamily="2" charset="0"/>
                  </a:rPr>
                  <a:t>90%</a:t>
                </a:r>
              </a:p>
            </p:txBody>
          </p:sp>
        </p:grpSp>
        <p:pic>
          <p:nvPicPr>
            <p:cNvPr id="36" name="Picture 35">
              <a:extLst>
                <a:ext uri="{FF2B5EF4-FFF2-40B4-BE49-F238E27FC236}">
                  <a16:creationId xmlns:a16="http://schemas.microsoft.com/office/drawing/2014/main" id="{CFC39291-5164-3449-A638-1C81187CC166}"/>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823828" y="2356701"/>
              <a:ext cx="261086" cy="1178351"/>
            </a:xfrm>
            <a:prstGeom prst="rect">
              <a:avLst/>
            </a:prstGeom>
          </p:spPr>
        </p:pic>
      </p:grpSp>
      <p:sp>
        <p:nvSpPr>
          <p:cNvPr id="49" name="TextBox 48">
            <a:extLst>
              <a:ext uri="{FF2B5EF4-FFF2-40B4-BE49-F238E27FC236}">
                <a16:creationId xmlns:a16="http://schemas.microsoft.com/office/drawing/2014/main" id="{26240437-1AA7-7744-A135-C074CBC49561}"/>
              </a:ext>
            </a:extLst>
          </p:cNvPr>
          <p:cNvSpPr txBox="1"/>
          <p:nvPr/>
        </p:nvSpPr>
        <p:spPr>
          <a:xfrm>
            <a:off x="4313107" y="1436362"/>
            <a:ext cx="2190988" cy="1023998"/>
          </a:xfrm>
          <a:prstGeom prst="rect">
            <a:avLst/>
          </a:prstGeom>
          <a:noFill/>
        </p:spPr>
        <p:txBody>
          <a:bodyPr wrap="square" rtlCol="0">
            <a:spAutoFit/>
          </a:bodyPr>
          <a:lstStyle/>
          <a:p>
            <a:r>
              <a:rPr lang="en-US" sz="1211" dirty="0">
                <a:solidFill>
                  <a:schemeClr val="tx2"/>
                </a:solidFill>
                <a:latin typeface="Raleway" panose="020B0503030101060003" pitchFamily="34" charset="77"/>
              </a:rPr>
              <a:t>of commercial plan members were attributed to </a:t>
            </a:r>
            <a:r>
              <a:rPr lang="en-US" sz="1211" b="1" dirty="0">
                <a:solidFill>
                  <a:schemeClr val="tx2"/>
                </a:solidFill>
                <a:latin typeface="Raleway SemiBold" panose="020B0503030101060003" pitchFamily="34" charset="77"/>
              </a:rPr>
              <a:t>providers participating in a payment reform contract</a:t>
            </a:r>
            <a:endParaRPr lang="en-US" sz="1211" dirty="0"/>
          </a:p>
          <a:p>
            <a:endParaRPr lang="en-US" sz="1211" dirty="0"/>
          </a:p>
        </p:txBody>
      </p:sp>
      <p:grpSp>
        <p:nvGrpSpPr>
          <p:cNvPr id="26" name="Group 25">
            <a:extLst>
              <a:ext uri="{FF2B5EF4-FFF2-40B4-BE49-F238E27FC236}">
                <a16:creationId xmlns:a16="http://schemas.microsoft.com/office/drawing/2014/main" id="{EF40490E-0B38-FC47-A0B3-12D89A44AD08}"/>
              </a:ext>
            </a:extLst>
          </p:cNvPr>
          <p:cNvGrpSpPr/>
          <p:nvPr/>
        </p:nvGrpSpPr>
        <p:grpSpPr>
          <a:xfrm>
            <a:off x="8162005" y="6053623"/>
            <a:ext cx="3419301" cy="1537392"/>
            <a:chOff x="8162005" y="6053623"/>
            <a:chExt cx="3419301" cy="1537392"/>
          </a:xfrm>
        </p:grpSpPr>
        <p:grpSp>
          <p:nvGrpSpPr>
            <p:cNvPr id="33" name="Group 32">
              <a:extLst>
                <a:ext uri="{FF2B5EF4-FFF2-40B4-BE49-F238E27FC236}">
                  <a16:creationId xmlns:a16="http://schemas.microsoft.com/office/drawing/2014/main" id="{6DE06FC8-E866-3A4D-A806-CE6C83BE62FE}"/>
                </a:ext>
              </a:extLst>
            </p:cNvPr>
            <p:cNvGrpSpPr/>
            <p:nvPr/>
          </p:nvGrpSpPr>
          <p:grpSpPr>
            <a:xfrm>
              <a:off x="8162005" y="6053623"/>
              <a:ext cx="3419301" cy="1337004"/>
              <a:chOff x="6345773" y="5601477"/>
              <a:chExt cx="3105218" cy="1214192"/>
            </a:xfrm>
          </p:grpSpPr>
          <p:sp>
            <p:nvSpPr>
              <p:cNvPr id="53" name="TextBox 52">
                <a:extLst>
                  <a:ext uri="{FF2B5EF4-FFF2-40B4-BE49-F238E27FC236}">
                    <a16:creationId xmlns:a16="http://schemas.microsoft.com/office/drawing/2014/main" id="{5116CE27-DF7A-3C4C-A89B-31274C33D35E}"/>
                  </a:ext>
                </a:extLst>
              </p:cNvPr>
              <p:cNvSpPr txBox="1"/>
              <p:nvPr/>
            </p:nvSpPr>
            <p:spPr>
              <a:xfrm>
                <a:off x="6594272" y="5601477"/>
                <a:ext cx="2561119" cy="268442"/>
              </a:xfrm>
              <a:prstGeom prst="rect">
                <a:avLst/>
              </a:prstGeom>
              <a:noFill/>
            </p:spPr>
            <p:txBody>
              <a:bodyPr wrap="square" rtlCol="0">
                <a:spAutoFit/>
              </a:bodyPr>
              <a:lstStyle/>
              <a:p>
                <a:pPr algn="ctr"/>
                <a:r>
                  <a:rPr lang="en-US" sz="1321" b="1" dirty="0">
                    <a:solidFill>
                      <a:schemeClr val="tx2"/>
                    </a:solidFill>
                    <a:latin typeface="Raleway SemiBold" panose="020B0503030101060003" pitchFamily="34" charset="77"/>
                    <a:cs typeface="Arial" panose="020B0604020202020204" pitchFamily="34" charset="0"/>
                  </a:rPr>
                  <a:t>CHILDHOOD IMMUNIZATIONS</a:t>
                </a:r>
              </a:p>
            </p:txBody>
          </p:sp>
          <p:sp>
            <p:nvSpPr>
              <p:cNvPr id="149" name="Rectangle 148">
                <a:extLst>
                  <a:ext uri="{FF2B5EF4-FFF2-40B4-BE49-F238E27FC236}">
                    <a16:creationId xmlns:a16="http://schemas.microsoft.com/office/drawing/2014/main" id="{0E891125-FF24-AD47-BD65-8A9F0EE04B05}"/>
                  </a:ext>
                </a:extLst>
              </p:cNvPr>
              <p:cNvSpPr/>
              <p:nvPr/>
            </p:nvSpPr>
            <p:spPr>
              <a:xfrm>
                <a:off x="6345773" y="5768982"/>
                <a:ext cx="1842292" cy="576364"/>
              </a:xfrm>
              <a:prstGeom prst="rect">
                <a:avLst/>
              </a:prstGeom>
            </p:spPr>
            <p:txBody>
              <a:bodyPr wrap="square">
                <a:spAutoFit/>
              </a:bodyPr>
              <a:lstStyle/>
              <a:p>
                <a:r>
                  <a:rPr lang="en-US" sz="3524" dirty="0">
                    <a:solidFill>
                      <a:schemeClr val="accent1"/>
                    </a:solidFill>
                    <a:latin typeface="Roboto" panose="02000000000000000000" pitchFamily="2" charset="0"/>
                    <a:ea typeface="Roboto" panose="02000000000000000000" pitchFamily="2" charset="0"/>
                    <a:cs typeface="Roboto" panose="02000000000000000000" pitchFamily="2" charset="0"/>
                  </a:rPr>
                  <a:t>71%</a:t>
                </a:r>
              </a:p>
            </p:txBody>
          </p:sp>
          <p:sp>
            <p:nvSpPr>
              <p:cNvPr id="11" name="TextBox 10">
                <a:extLst>
                  <a:ext uri="{FF2B5EF4-FFF2-40B4-BE49-F238E27FC236}">
                    <a16:creationId xmlns:a16="http://schemas.microsoft.com/office/drawing/2014/main" id="{9AF08A86-BBCC-C444-B4F7-3F61E1B8CE84}"/>
                  </a:ext>
                </a:extLst>
              </p:cNvPr>
              <p:cNvSpPr txBox="1"/>
              <p:nvPr/>
            </p:nvSpPr>
            <p:spPr>
              <a:xfrm>
                <a:off x="7151478" y="5835420"/>
                <a:ext cx="2299513" cy="980249"/>
              </a:xfrm>
              <a:prstGeom prst="rect">
                <a:avLst/>
              </a:prstGeom>
              <a:noFill/>
            </p:spPr>
            <p:txBody>
              <a:bodyPr wrap="square" rtlCol="0">
                <a:spAutoFit/>
              </a:bodyPr>
              <a:lstStyle/>
              <a:p>
                <a:r>
                  <a:rPr lang="en-US" sz="1321" dirty="0">
                    <a:solidFill>
                      <a:schemeClr val="tx2"/>
                    </a:solidFill>
                    <a:latin typeface="Raleway" panose="020B0503030101060003" pitchFamily="34" charset="77"/>
                  </a:rPr>
                  <a:t>of children ages </a:t>
                </a:r>
                <a:br>
                  <a:rPr lang="en-US" sz="1321" dirty="0">
                    <a:solidFill>
                      <a:schemeClr val="tx2"/>
                    </a:solidFill>
                    <a:latin typeface="Raleway" panose="020B0503030101060003" pitchFamily="34" charset="77"/>
                  </a:rPr>
                </a:br>
                <a:r>
                  <a:rPr lang="en-US" sz="1321" dirty="0">
                    <a:solidFill>
                      <a:schemeClr val="tx2"/>
                    </a:solidFill>
                    <a:latin typeface="Roboto" panose="02000000000000000000" pitchFamily="2" charset="0"/>
                    <a:ea typeface="Roboto" panose="02000000000000000000" pitchFamily="2" charset="0"/>
                    <a:cs typeface="Roboto" panose="02000000000000000000" pitchFamily="2" charset="0"/>
                  </a:rPr>
                  <a:t>1.5 - 3 </a:t>
                </a:r>
                <a:r>
                  <a:rPr lang="en-US" sz="1321" dirty="0">
                    <a:solidFill>
                      <a:schemeClr val="tx2"/>
                    </a:solidFill>
                    <a:latin typeface="Raleway" panose="020B0503030101060003" pitchFamily="34" charset="77"/>
                  </a:rPr>
                  <a:t>years old received </a:t>
                </a:r>
                <a:br>
                  <a:rPr lang="en-US" sz="1321" dirty="0">
                    <a:solidFill>
                      <a:schemeClr val="tx2"/>
                    </a:solidFill>
                    <a:latin typeface="Raleway" panose="020B0503030101060003" pitchFamily="34" charset="77"/>
                  </a:rPr>
                </a:br>
                <a:r>
                  <a:rPr lang="en-US" sz="1321" b="1" dirty="0">
                    <a:solidFill>
                      <a:schemeClr val="tx2"/>
                    </a:solidFill>
                    <a:latin typeface="Raleway SemiBold" panose="020B0503030101060003" pitchFamily="34" charset="77"/>
                  </a:rPr>
                  <a:t>all recommended doses </a:t>
                </a:r>
                <a:br>
                  <a:rPr lang="en-US" sz="1321" b="1" dirty="0">
                    <a:solidFill>
                      <a:schemeClr val="tx2"/>
                    </a:solidFill>
                    <a:latin typeface="Raleway" panose="020B0503030101060003" pitchFamily="34" charset="77"/>
                  </a:rPr>
                </a:br>
                <a:r>
                  <a:rPr lang="en-US" sz="1321" dirty="0">
                    <a:solidFill>
                      <a:schemeClr val="tx2"/>
                    </a:solidFill>
                    <a:latin typeface="Raleway" panose="020B0503030101060003" pitchFamily="34" charset="77"/>
                  </a:rPr>
                  <a:t>of seven key vaccines</a:t>
                </a:r>
              </a:p>
              <a:p>
                <a:pPr>
                  <a:spcBef>
                    <a:spcPts val="330"/>
                  </a:spcBef>
                </a:pPr>
                <a:r>
                  <a:rPr lang="en-US" sz="881" dirty="0">
                    <a:solidFill>
                      <a:schemeClr val="tx2"/>
                    </a:solidFill>
                    <a:latin typeface="Raleway" panose="020B0503030101060003" pitchFamily="34" charset="77"/>
                    <a:ea typeface="Roboto" panose="02000000000000000000" pitchFamily="2" charset="0"/>
                    <a:cs typeface="Roboto" panose="02000000000000000000" pitchFamily="2" charset="0"/>
                  </a:rPr>
                  <a:t>Source: NIS, cited by CMWF 2019</a:t>
                </a:r>
                <a:endParaRPr lang="en-US" sz="881" dirty="0">
                  <a:solidFill>
                    <a:schemeClr val="tx2"/>
                  </a:solidFill>
                  <a:latin typeface="Raleway" panose="020B0503030101060003" pitchFamily="34" charset="77"/>
                </a:endParaRPr>
              </a:p>
            </p:txBody>
          </p:sp>
        </p:grpSp>
        <p:sp>
          <p:nvSpPr>
            <p:cNvPr id="300" name="object 114">
              <a:extLst>
                <a:ext uri="{FF2B5EF4-FFF2-40B4-BE49-F238E27FC236}">
                  <a16:creationId xmlns:a16="http://schemas.microsoft.com/office/drawing/2014/main" id="{FEEC89E5-B0E2-1E44-8B0F-65BC6AE8E30A}"/>
                </a:ext>
              </a:extLst>
            </p:cNvPr>
            <p:cNvSpPr/>
            <p:nvPr/>
          </p:nvSpPr>
          <p:spPr>
            <a:xfrm>
              <a:off x="8286042" y="6606919"/>
              <a:ext cx="842218" cy="984096"/>
            </a:xfrm>
            <a:prstGeom prst="rect">
              <a:avLst/>
            </a:prstGeom>
            <a:blipFill>
              <a:blip r:embed="rId9" cstate="print"/>
              <a:stretch>
                <a:fillRect/>
              </a:stretch>
            </a:blipFill>
          </p:spPr>
          <p:txBody>
            <a:bodyPr wrap="square" lIns="0" tIns="0" rIns="0" bIns="0" rtlCol="0"/>
            <a:lstStyle/>
            <a:p>
              <a:endParaRPr sz="1982"/>
            </a:p>
          </p:txBody>
        </p:sp>
      </p:grpSp>
      <p:sp>
        <p:nvSpPr>
          <p:cNvPr id="307" name="object 211">
            <a:extLst>
              <a:ext uri="{FF2B5EF4-FFF2-40B4-BE49-F238E27FC236}">
                <a16:creationId xmlns:a16="http://schemas.microsoft.com/office/drawing/2014/main" id="{C3D9B6D2-E8B2-5046-8728-CA8B99567C0A}"/>
              </a:ext>
            </a:extLst>
          </p:cNvPr>
          <p:cNvSpPr/>
          <p:nvPr/>
        </p:nvSpPr>
        <p:spPr>
          <a:xfrm>
            <a:off x="425219" y="7776212"/>
            <a:ext cx="1594705" cy="2053587"/>
          </a:xfrm>
          <a:prstGeom prst="rect">
            <a:avLst/>
          </a:prstGeom>
          <a:blipFill>
            <a:blip r:embed="rId10" cstate="print"/>
            <a:stretch>
              <a:fillRect/>
            </a:stretch>
          </a:blipFill>
        </p:spPr>
        <p:txBody>
          <a:bodyPr wrap="square" lIns="0" tIns="0" rIns="0" bIns="0" rtlCol="0"/>
          <a:lstStyle/>
          <a:p>
            <a:endParaRPr sz="1982"/>
          </a:p>
        </p:txBody>
      </p:sp>
      <p:sp>
        <p:nvSpPr>
          <p:cNvPr id="308" name="object 212">
            <a:extLst>
              <a:ext uri="{FF2B5EF4-FFF2-40B4-BE49-F238E27FC236}">
                <a16:creationId xmlns:a16="http://schemas.microsoft.com/office/drawing/2014/main" id="{6A324C3B-7CAB-1C46-86F4-DF63C773D604}"/>
              </a:ext>
            </a:extLst>
          </p:cNvPr>
          <p:cNvSpPr txBox="1"/>
          <p:nvPr/>
        </p:nvSpPr>
        <p:spPr>
          <a:xfrm>
            <a:off x="545348" y="8131387"/>
            <a:ext cx="1334142" cy="369570"/>
          </a:xfrm>
          <a:prstGeom prst="rect">
            <a:avLst/>
          </a:prstGeom>
        </p:spPr>
        <p:txBody>
          <a:bodyPr vert="horz" wrap="square" lIns="0" tIns="10396" rIns="0" bIns="0" rtlCol="0">
            <a:spAutoFit/>
          </a:bodyPr>
          <a:lstStyle/>
          <a:p>
            <a:pPr marL="55097" algn="ctr">
              <a:lnSpc>
                <a:spcPts val="999"/>
              </a:lnSpc>
              <a:spcBef>
                <a:spcPts val="81"/>
              </a:spcBef>
            </a:pPr>
            <a:r>
              <a:rPr sz="901" spc="-4" dirty="0">
                <a:latin typeface="Raleway"/>
                <a:cs typeface="Raleway"/>
              </a:rPr>
              <a:t>Out of</a:t>
            </a:r>
            <a:r>
              <a:rPr sz="901" spc="-53" dirty="0">
                <a:latin typeface="Raleway"/>
                <a:cs typeface="Raleway"/>
              </a:rPr>
              <a:t> </a:t>
            </a:r>
            <a:r>
              <a:rPr sz="901" dirty="0">
                <a:latin typeface="Raleway"/>
                <a:cs typeface="Raleway"/>
              </a:rPr>
              <a:t>every</a:t>
            </a:r>
          </a:p>
          <a:p>
            <a:pPr marL="10395" algn="ctr">
              <a:lnSpc>
                <a:spcPts val="1833"/>
              </a:lnSpc>
            </a:pPr>
            <a:r>
              <a:rPr sz="1597" spc="12" dirty="0">
                <a:solidFill>
                  <a:srgbClr val="333F48"/>
                </a:solidFill>
                <a:latin typeface="Roboto"/>
                <a:cs typeface="Roboto"/>
              </a:rPr>
              <a:t>1,000</a:t>
            </a:r>
            <a:endParaRPr sz="1597" dirty="0">
              <a:latin typeface="Roboto"/>
              <a:cs typeface="Roboto"/>
            </a:endParaRPr>
          </a:p>
        </p:txBody>
      </p:sp>
      <p:sp>
        <p:nvSpPr>
          <p:cNvPr id="309" name="object 214">
            <a:extLst>
              <a:ext uri="{FF2B5EF4-FFF2-40B4-BE49-F238E27FC236}">
                <a16:creationId xmlns:a16="http://schemas.microsoft.com/office/drawing/2014/main" id="{6D8849DB-B351-CF46-905E-3CAD17B747FE}"/>
              </a:ext>
            </a:extLst>
          </p:cNvPr>
          <p:cNvSpPr txBox="1"/>
          <p:nvPr/>
        </p:nvSpPr>
        <p:spPr>
          <a:xfrm>
            <a:off x="545348" y="8861480"/>
            <a:ext cx="1346093" cy="882531"/>
          </a:xfrm>
          <a:prstGeom prst="rect">
            <a:avLst/>
          </a:prstGeom>
        </p:spPr>
        <p:txBody>
          <a:bodyPr vert="horz" wrap="square" lIns="0" tIns="10396" rIns="0" bIns="0" rtlCol="0">
            <a:spAutoFit/>
          </a:bodyPr>
          <a:lstStyle/>
          <a:p>
            <a:pPr algn="ctr">
              <a:lnSpc>
                <a:spcPts val="2292"/>
              </a:lnSpc>
              <a:spcBef>
                <a:spcPts val="81"/>
              </a:spcBef>
            </a:pPr>
            <a:r>
              <a:rPr lang="en-US" sz="1800" spc="12" dirty="0">
                <a:solidFill>
                  <a:srgbClr val="E97500"/>
                </a:solidFill>
                <a:latin typeface="Roboto"/>
                <a:cs typeface="Roboto"/>
              </a:rPr>
              <a:t>5.3</a:t>
            </a:r>
            <a:endParaRPr lang="en-US" sz="1800" dirty="0">
              <a:latin typeface="Roboto"/>
              <a:cs typeface="Roboto"/>
            </a:endParaRPr>
          </a:p>
          <a:p>
            <a:pPr marL="86284" marR="80047" algn="ctr">
              <a:lnSpc>
                <a:spcPts val="1237"/>
              </a:lnSpc>
              <a:spcBef>
                <a:spcPts val="143"/>
              </a:spcBef>
            </a:pPr>
            <a:r>
              <a:rPr lang="en-US" sz="1146" b="1" spc="-4" dirty="0">
                <a:solidFill>
                  <a:srgbClr val="E97500"/>
                </a:solidFill>
                <a:latin typeface="Raleway"/>
                <a:cs typeface="Raleway"/>
              </a:rPr>
              <a:t>pre</a:t>
            </a:r>
            <a:r>
              <a:rPr lang="en-US" sz="1146" b="1" spc="-8" dirty="0">
                <a:solidFill>
                  <a:srgbClr val="E97500"/>
                </a:solidFill>
                <a:latin typeface="Raleway"/>
                <a:cs typeface="Raleway"/>
              </a:rPr>
              <a:t>v</a:t>
            </a:r>
            <a:r>
              <a:rPr lang="en-US" sz="1146" b="1" spc="-4" dirty="0">
                <a:solidFill>
                  <a:srgbClr val="E97500"/>
                </a:solidFill>
                <a:latin typeface="Raleway"/>
                <a:cs typeface="Raleway"/>
              </a:rPr>
              <a:t>e</a:t>
            </a:r>
            <a:r>
              <a:rPr lang="en-US" sz="1146" b="1" dirty="0">
                <a:solidFill>
                  <a:srgbClr val="E97500"/>
                </a:solidFill>
                <a:latin typeface="Raleway"/>
                <a:cs typeface="Raleway"/>
              </a:rPr>
              <a:t>n</a:t>
            </a:r>
            <a:r>
              <a:rPr lang="en-US" sz="1146" b="1" spc="-4" dirty="0">
                <a:solidFill>
                  <a:srgbClr val="E97500"/>
                </a:solidFill>
                <a:latin typeface="Raleway"/>
                <a:cs typeface="Raleway"/>
              </a:rPr>
              <a:t>tab</a:t>
            </a:r>
            <a:r>
              <a:rPr lang="en-US" sz="1146" b="1" dirty="0">
                <a:solidFill>
                  <a:srgbClr val="E97500"/>
                </a:solidFill>
                <a:latin typeface="Raleway"/>
                <a:cs typeface="Raleway"/>
              </a:rPr>
              <a:t>le  </a:t>
            </a:r>
            <a:r>
              <a:rPr lang="en-US" sz="1146" b="1" spc="-4" dirty="0">
                <a:solidFill>
                  <a:srgbClr val="E97500"/>
                </a:solidFill>
                <a:latin typeface="Raleway"/>
                <a:cs typeface="Raleway"/>
              </a:rPr>
              <a:t>admissions</a:t>
            </a:r>
            <a:endParaRPr lang="en-US" sz="1146" dirty="0">
              <a:latin typeface="Raleway"/>
              <a:cs typeface="Raleway"/>
            </a:endParaRPr>
          </a:p>
          <a:p>
            <a:pPr marL="9876" marR="4158" algn="ctr">
              <a:lnSpc>
                <a:spcPts val="982"/>
              </a:lnSpc>
              <a:spcBef>
                <a:spcPts val="29"/>
              </a:spcBef>
            </a:pPr>
            <a:r>
              <a:rPr sz="901" spc="-4" dirty="0">
                <a:latin typeface="Raleway"/>
                <a:cs typeface="Raleway"/>
              </a:rPr>
              <a:t>among adults with certain</a:t>
            </a:r>
            <a:r>
              <a:rPr sz="901" spc="-69" dirty="0">
                <a:latin typeface="Raleway"/>
                <a:cs typeface="Raleway"/>
              </a:rPr>
              <a:t> </a:t>
            </a:r>
            <a:r>
              <a:rPr sz="901" spc="-4" dirty="0">
                <a:latin typeface="Raleway"/>
                <a:cs typeface="Raleway"/>
              </a:rPr>
              <a:t>conditions</a:t>
            </a:r>
            <a:endParaRPr sz="901" dirty="0">
              <a:latin typeface="Raleway"/>
              <a:cs typeface="Raleway"/>
            </a:endParaRPr>
          </a:p>
        </p:txBody>
      </p:sp>
      <p:sp>
        <p:nvSpPr>
          <p:cNvPr id="310" name="object 213">
            <a:extLst>
              <a:ext uri="{FF2B5EF4-FFF2-40B4-BE49-F238E27FC236}">
                <a16:creationId xmlns:a16="http://schemas.microsoft.com/office/drawing/2014/main" id="{DEBF66FC-6037-D549-AAE8-99CFF3F1929B}"/>
              </a:ext>
            </a:extLst>
          </p:cNvPr>
          <p:cNvSpPr txBox="1"/>
          <p:nvPr/>
        </p:nvSpPr>
        <p:spPr>
          <a:xfrm>
            <a:off x="537981" y="8475487"/>
            <a:ext cx="1352333" cy="425996"/>
          </a:xfrm>
          <a:prstGeom prst="rect">
            <a:avLst/>
          </a:prstGeom>
        </p:spPr>
        <p:txBody>
          <a:bodyPr vert="horz" wrap="square" lIns="0" tIns="10396" rIns="0" bIns="0" rtlCol="0">
            <a:spAutoFit/>
          </a:bodyPr>
          <a:lstStyle/>
          <a:p>
            <a:pPr marL="10395" algn="ctr">
              <a:spcBef>
                <a:spcPts val="81"/>
              </a:spcBef>
            </a:pPr>
            <a:r>
              <a:rPr lang="en-US" sz="900" spc="-4" dirty="0">
                <a:latin typeface="Raleway"/>
                <a:cs typeface="Raleway"/>
              </a:rPr>
              <a:t>people</a:t>
            </a:r>
            <a:r>
              <a:rPr sz="900" spc="-4" dirty="0">
                <a:latin typeface="Raleway"/>
                <a:cs typeface="Raleway"/>
              </a:rPr>
              <a:t> </a:t>
            </a:r>
            <a:r>
              <a:rPr lang="en-US" sz="900" spc="-4" dirty="0">
                <a:latin typeface="Raleway"/>
                <a:cs typeface="Raleway"/>
              </a:rPr>
              <a:t>with employer-sponsored insurance, </a:t>
            </a:r>
            <a:r>
              <a:rPr sz="900" spc="-4" dirty="0">
                <a:latin typeface="Raleway"/>
                <a:cs typeface="Raleway"/>
              </a:rPr>
              <a:t>there</a:t>
            </a:r>
            <a:r>
              <a:rPr sz="900" spc="-53" dirty="0">
                <a:latin typeface="Raleway"/>
                <a:cs typeface="Raleway"/>
              </a:rPr>
              <a:t> </a:t>
            </a:r>
            <a:r>
              <a:rPr sz="900" dirty="0">
                <a:latin typeface="Raleway"/>
                <a:cs typeface="Raleway"/>
              </a:rPr>
              <a:t>were</a:t>
            </a:r>
          </a:p>
        </p:txBody>
      </p:sp>
      <p:grpSp>
        <p:nvGrpSpPr>
          <p:cNvPr id="89" name="Group 88">
            <a:extLst>
              <a:ext uri="{FF2B5EF4-FFF2-40B4-BE49-F238E27FC236}">
                <a16:creationId xmlns:a16="http://schemas.microsoft.com/office/drawing/2014/main" id="{2C66BA14-1978-8A45-AEE8-B7DE246F626A}"/>
              </a:ext>
            </a:extLst>
          </p:cNvPr>
          <p:cNvGrpSpPr/>
          <p:nvPr/>
        </p:nvGrpSpPr>
        <p:grpSpPr>
          <a:xfrm>
            <a:off x="1616100" y="7876224"/>
            <a:ext cx="5486979" cy="1966588"/>
            <a:chOff x="1136653" y="7225869"/>
            <a:chExt cx="4529971" cy="1785945"/>
          </a:xfrm>
        </p:grpSpPr>
        <p:cxnSp>
          <p:nvCxnSpPr>
            <p:cNvPr id="62" name="Elbow Connector 37">
              <a:extLst>
                <a:ext uri="{FF2B5EF4-FFF2-40B4-BE49-F238E27FC236}">
                  <a16:creationId xmlns:a16="http://schemas.microsoft.com/office/drawing/2014/main" id="{DB41F792-40C4-404D-8740-5FBD996B3796}"/>
                </a:ext>
              </a:extLst>
            </p:cNvPr>
            <p:cNvCxnSpPr>
              <a:cxnSpLocks/>
            </p:cNvCxnSpPr>
            <p:nvPr/>
          </p:nvCxnSpPr>
          <p:spPr>
            <a:xfrm flipH="1">
              <a:off x="1136653" y="7345460"/>
              <a:ext cx="2733767" cy="0"/>
            </a:xfrm>
            <a:prstGeom prst="straightConnector1">
              <a:avLst/>
            </a:prstGeom>
            <a:ln w="38100" cap="rnd">
              <a:solidFill>
                <a:schemeClr val="accent2"/>
              </a:solidFill>
              <a:prstDash val="sysDot"/>
              <a:headEnd type="triangle"/>
              <a:tailEnd type="none" w="lg" len="med"/>
            </a:ln>
          </p:spPr>
          <p:style>
            <a:lnRef idx="1">
              <a:schemeClr val="accent1"/>
            </a:lnRef>
            <a:fillRef idx="0">
              <a:schemeClr val="accent1"/>
            </a:fillRef>
            <a:effectRef idx="0">
              <a:schemeClr val="accent1"/>
            </a:effectRef>
            <a:fontRef idx="minor">
              <a:schemeClr val="tx1"/>
            </a:fontRef>
          </p:style>
        </p:cxnSp>
        <p:sp>
          <p:nvSpPr>
            <p:cNvPr id="284" name="Rectangle 283">
              <a:extLst>
                <a:ext uri="{FF2B5EF4-FFF2-40B4-BE49-F238E27FC236}">
                  <a16:creationId xmlns:a16="http://schemas.microsoft.com/office/drawing/2014/main" id="{F9E8BBD5-975B-7F4A-96C2-F8F7DF0B4826}"/>
                </a:ext>
              </a:extLst>
            </p:cNvPr>
            <p:cNvSpPr/>
            <p:nvPr/>
          </p:nvSpPr>
          <p:spPr>
            <a:xfrm>
              <a:off x="3852902" y="8681765"/>
              <a:ext cx="1813722" cy="330049"/>
            </a:xfrm>
            <a:prstGeom prst="rect">
              <a:avLst/>
            </a:prstGeom>
          </p:spPr>
          <p:txBody>
            <a:bodyPr wrap="square">
              <a:spAutoFit/>
            </a:bodyPr>
            <a:lstStyle/>
            <a:p>
              <a:r>
                <a:rPr lang="en-US" sz="881" dirty="0">
                  <a:solidFill>
                    <a:schemeClr val="tx2"/>
                  </a:solidFill>
                  <a:latin typeface="Raleway" panose="020B0503030101060003" pitchFamily="34" charset="77"/>
                  <a:ea typeface="Roboto" panose="02000000000000000000" pitchFamily="2" charset="0"/>
                  <a:cs typeface="Roboto" panose="02000000000000000000" pitchFamily="2" charset="0"/>
                </a:rPr>
                <a:t>Source: NCQA. </a:t>
              </a:r>
              <a:r>
                <a:rPr lang="en-US" sz="881" dirty="0">
                  <a:solidFill>
                    <a:schemeClr val="tx2"/>
                  </a:solidFill>
                  <a:latin typeface="Raleway" panose="020B0503030101060003" pitchFamily="34" charset="77"/>
                </a:rPr>
                <a:t>*Custom calculation. See Methodology for details</a:t>
              </a:r>
              <a:r>
                <a:rPr lang="en-US" sz="881" dirty="0">
                  <a:solidFill>
                    <a:schemeClr val="tx2"/>
                  </a:solidFill>
                  <a:latin typeface="Raleway" panose="020B0503030101060003" pitchFamily="34" charset="77"/>
                  <a:ea typeface="Roboto" panose="02000000000000000000" pitchFamily="2" charset="0"/>
                  <a:cs typeface="Roboto" panose="02000000000000000000" pitchFamily="2" charset="0"/>
                </a:rPr>
                <a:t>.</a:t>
              </a:r>
              <a:endParaRPr lang="en-US" sz="881" dirty="0">
                <a:solidFill>
                  <a:schemeClr val="tx2"/>
                </a:solidFill>
                <a:latin typeface="Raleway" panose="020B0503030101060003" pitchFamily="34" charset="77"/>
              </a:endParaRPr>
            </a:p>
          </p:txBody>
        </p:sp>
        <p:cxnSp>
          <p:nvCxnSpPr>
            <p:cNvPr id="299" name="Elbow Connector 37">
              <a:extLst>
                <a:ext uri="{FF2B5EF4-FFF2-40B4-BE49-F238E27FC236}">
                  <a16:creationId xmlns:a16="http://schemas.microsoft.com/office/drawing/2014/main" id="{5CE569F6-9F96-214E-AFC2-967091EC3BC8}"/>
                </a:ext>
              </a:extLst>
            </p:cNvPr>
            <p:cNvCxnSpPr>
              <a:cxnSpLocks/>
            </p:cNvCxnSpPr>
            <p:nvPr/>
          </p:nvCxnSpPr>
          <p:spPr>
            <a:xfrm flipH="1">
              <a:off x="1961113" y="7628711"/>
              <a:ext cx="1909304" cy="0"/>
            </a:xfrm>
            <a:prstGeom prst="straightConnector1">
              <a:avLst/>
            </a:prstGeom>
            <a:ln w="38100" cap="rnd">
              <a:solidFill>
                <a:schemeClr val="accent1"/>
              </a:solidFill>
              <a:prstDash val="sysDot"/>
              <a:headEnd type="triangle"/>
              <a:tailEnd type="none" w="lg" len="med"/>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9E069B34-5295-8740-A468-9252A7E9133F}"/>
                </a:ext>
              </a:extLst>
            </p:cNvPr>
            <p:cNvPicPr>
              <a:picLocks noChangeAspect="1"/>
            </p:cNvPicPr>
            <p:nvPr/>
          </p:nvPicPr>
          <p:blipFill>
            <a:blip r:embed="rId11"/>
            <a:stretch>
              <a:fillRect/>
            </a:stretch>
          </p:blipFill>
          <p:spPr>
            <a:xfrm>
              <a:off x="1542376" y="7518646"/>
              <a:ext cx="760731" cy="745814"/>
            </a:xfrm>
            <a:prstGeom prst="rect">
              <a:avLst/>
            </a:prstGeom>
          </p:spPr>
        </p:pic>
        <p:sp>
          <p:nvSpPr>
            <p:cNvPr id="68" name="TextBox 67">
              <a:extLst>
                <a:ext uri="{FF2B5EF4-FFF2-40B4-BE49-F238E27FC236}">
                  <a16:creationId xmlns:a16="http://schemas.microsoft.com/office/drawing/2014/main" id="{B9D5CAC7-A1E3-8144-A25D-B07D23572E95}"/>
                </a:ext>
              </a:extLst>
            </p:cNvPr>
            <p:cNvSpPr txBox="1"/>
            <p:nvPr/>
          </p:nvSpPr>
          <p:spPr>
            <a:xfrm>
              <a:off x="2267135" y="7631792"/>
              <a:ext cx="1040523" cy="545444"/>
            </a:xfrm>
            <a:prstGeom prst="rect">
              <a:avLst/>
            </a:prstGeom>
            <a:noFill/>
          </p:spPr>
          <p:txBody>
            <a:bodyPr wrap="square" rtlCol="0">
              <a:spAutoFit/>
            </a:bodyPr>
            <a:lstStyle/>
            <a:p>
              <a:r>
                <a:rPr lang="en-US" sz="3303" dirty="0">
                  <a:solidFill>
                    <a:schemeClr val="accent1"/>
                  </a:solidFill>
                  <a:latin typeface="Roboto" panose="02000000000000000000" pitchFamily="2" charset="0"/>
                  <a:ea typeface="Roboto" panose="02000000000000000000" pitchFamily="2" charset="0"/>
                  <a:cs typeface="Roboto" panose="02000000000000000000" pitchFamily="2" charset="0"/>
                </a:rPr>
                <a:t>8%</a:t>
              </a:r>
              <a:endParaRPr lang="en-US" sz="3303" b="1" dirty="0">
                <a:solidFill>
                  <a:schemeClr val="tx2"/>
                </a:solidFill>
                <a:latin typeface="Raleway" panose="020B0503030101060003" pitchFamily="34" charset="77"/>
              </a:endParaRPr>
            </a:p>
          </p:txBody>
        </p:sp>
        <p:cxnSp>
          <p:nvCxnSpPr>
            <p:cNvPr id="311" name="Elbow Connector 37">
              <a:extLst>
                <a:ext uri="{FF2B5EF4-FFF2-40B4-BE49-F238E27FC236}">
                  <a16:creationId xmlns:a16="http://schemas.microsoft.com/office/drawing/2014/main" id="{7E35C471-4D23-2347-9817-C5E5C6308A6F}"/>
                </a:ext>
              </a:extLst>
            </p:cNvPr>
            <p:cNvCxnSpPr>
              <a:cxnSpLocks/>
            </p:cNvCxnSpPr>
            <p:nvPr/>
          </p:nvCxnSpPr>
          <p:spPr>
            <a:xfrm rot="10800000">
              <a:off x="1935732" y="8293037"/>
              <a:ext cx="2201129" cy="365003"/>
            </a:xfrm>
            <a:prstGeom prst="bentConnector2">
              <a:avLst/>
            </a:prstGeom>
            <a:ln w="38100" cap="rnd">
              <a:solidFill>
                <a:schemeClr val="accent1"/>
              </a:solidFill>
              <a:prstDash val="sysDot"/>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304" name="object 209">
              <a:extLst>
                <a:ext uri="{FF2B5EF4-FFF2-40B4-BE49-F238E27FC236}">
                  <a16:creationId xmlns:a16="http://schemas.microsoft.com/office/drawing/2014/main" id="{A4D479E5-12F9-934D-ACBA-F41B56F160E1}"/>
                </a:ext>
              </a:extLst>
            </p:cNvPr>
            <p:cNvSpPr/>
            <p:nvPr/>
          </p:nvSpPr>
          <p:spPr>
            <a:xfrm>
              <a:off x="3974241" y="7225869"/>
              <a:ext cx="1489300" cy="1482048"/>
            </a:xfrm>
            <a:prstGeom prst="rect">
              <a:avLst/>
            </a:prstGeom>
            <a:blipFill>
              <a:blip r:embed="rId12" cstate="print"/>
              <a:stretch>
                <a:fillRect/>
              </a:stretch>
            </a:blipFill>
          </p:spPr>
          <p:txBody>
            <a:bodyPr wrap="square" lIns="0" tIns="0" rIns="0" bIns="0" rtlCol="0"/>
            <a:lstStyle/>
            <a:p>
              <a:endParaRPr sz="1982" dirty="0"/>
            </a:p>
          </p:txBody>
        </p:sp>
      </p:grpSp>
      <p:sp>
        <p:nvSpPr>
          <p:cNvPr id="55" name="TextBox 54">
            <a:extLst>
              <a:ext uri="{FF2B5EF4-FFF2-40B4-BE49-F238E27FC236}">
                <a16:creationId xmlns:a16="http://schemas.microsoft.com/office/drawing/2014/main" id="{27A6EB0E-E8DE-1940-989C-33CB57933C01}"/>
              </a:ext>
            </a:extLst>
          </p:cNvPr>
          <p:cNvSpPr txBox="1"/>
          <p:nvPr/>
        </p:nvSpPr>
        <p:spPr>
          <a:xfrm>
            <a:off x="5329228" y="6616548"/>
            <a:ext cx="2262656" cy="777920"/>
          </a:xfrm>
          <a:prstGeom prst="rect">
            <a:avLst/>
          </a:prstGeom>
          <a:noFill/>
        </p:spPr>
        <p:txBody>
          <a:bodyPr wrap="square" rtlCol="0">
            <a:noAutofit/>
          </a:bodyPr>
          <a:lstStyle/>
          <a:p>
            <a:r>
              <a:rPr lang="en-US" sz="1321" dirty="0">
                <a:solidFill>
                  <a:schemeClr val="tx2"/>
                </a:solidFill>
                <a:latin typeface="Raleway" panose="020B0503030101060003" pitchFamily="34" charset="77"/>
                <a:ea typeface="Raleway" charset="0"/>
                <a:cs typeface="Raleway" charset="0"/>
              </a:rPr>
              <a:t>of commercial plan members with diabetes had </a:t>
            </a:r>
            <a:r>
              <a:rPr lang="en-US" sz="1321" b="1" dirty="0">
                <a:solidFill>
                  <a:schemeClr val="tx2"/>
                </a:solidFill>
                <a:latin typeface="Raleway SemiBold" panose="020B0503030101060003" pitchFamily="34" charset="77"/>
                <a:ea typeface="Raleway" charset="0"/>
                <a:cs typeface="Raleway" charset="0"/>
              </a:rPr>
              <a:t>poorly controlled </a:t>
            </a:r>
            <a:r>
              <a:rPr lang="en-US" sz="1321" dirty="0">
                <a:solidFill>
                  <a:schemeClr val="tx2"/>
                </a:solidFill>
                <a:latin typeface="Raleway" panose="020B0503030101060003" pitchFamily="34" charset="77"/>
                <a:ea typeface="Raleway" charset="0"/>
                <a:cs typeface="Raleway" charset="0"/>
              </a:rPr>
              <a:t>blood sugar </a:t>
            </a:r>
            <a:r>
              <a:rPr lang="en-US" sz="1321" dirty="0">
                <a:solidFill>
                  <a:schemeClr val="tx2"/>
                </a:solidFill>
                <a:latin typeface="Roboto Condensed" panose="02000000000000000000" pitchFamily="2" charset="0"/>
                <a:ea typeface="Roboto Condensed" panose="02000000000000000000" pitchFamily="2" charset="0"/>
                <a:cs typeface="Roboto Condensed" panose="02000000000000000000" pitchFamily="2" charset="0"/>
              </a:rPr>
              <a:t>(HbA1c &gt;9%)  </a:t>
            </a:r>
            <a:r>
              <a:rPr lang="en-US" sz="881" dirty="0">
                <a:solidFill>
                  <a:schemeClr val="tx2"/>
                </a:solidFill>
                <a:latin typeface="Raleway" panose="020B0503030101060003" pitchFamily="34" charset="77"/>
                <a:ea typeface="Roboto" panose="02000000000000000000" pitchFamily="2" charset="0"/>
                <a:cs typeface="Roboto" panose="02000000000000000000" pitchFamily="2" charset="0"/>
              </a:rPr>
              <a:t>Source: NCQA</a:t>
            </a:r>
          </a:p>
        </p:txBody>
      </p:sp>
      <p:grpSp>
        <p:nvGrpSpPr>
          <p:cNvPr id="25" name="Group 24">
            <a:extLst>
              <a:ext uri="{FF2B5EF4-FFF2-40B4-BE49-F238E27FC236}">
                <a16:creationId xmlns:a16="http://schemas.microsoft.com/office/drawing/2014/main" id="{99265CE8-02EE-854C-BEC6-6B50DDCB81AE}"/>
              </a:ext>
            </a:extLst>
          </p:cNvPr>
          <p:cNvGrpSpPr/>
          <p:nvPr/>
        </p:nvGrpSpPr>
        <p:grpSpPr>
          <a:xfrm>
            <a:off x="11675013" y="2223963"/>
            <a:ext cx="1935232" cy="2598575"/>
            <a:chOff x="9064075" y="1446079"/>
            <a:chExt cx="1757469" cy="2359880"/>
          </a:xfrm>
        </p:grpSpPr>
        <p:sp>
          <p:nvSpPr>
            <p:cNvPr id="18" name="Oval 17">
              <a:extLst>
                <a:ext uri="{FF2B5EF4-FFF2-40B4-BE49-F238E27FC236}">
                  <a16:creationId xmlns:a16="http://schemas.microsoft.com/office/drawing/2014/main" id="{4D42C926-E62C-B946-BC0B-FA07313BB75A}"/>
                </a:ext>
              </a:extLst>
            </p:cNvPr>
            <p:cNvSpPr/>
            <p:nvPr/>
          </p:nvSpPr>
          <p:spPr>
            <a:xfrm>
              <a:off x="9361358" y="1993692"/>
              <a:ext cx="1274163" cy="12741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2"/>
            </a:p>
          </p:txBody>
        </p:sp>
        <p:grpSp>
          <p:nvGrpSpPr>
            <p:cNvPr id="17" name="Group 16">
              <a:extLst>
                <a:ext uri="{FF2B5EF4-FFF2-40B4-BE49-F238E27FC236}">
                  <a16:creationId xmlns:a16="http://schemas.microsoft.com/office/drawing/2014/main" id="{A8FB8119-79A5-A74E-B33A-4E51E47B8960}"/>
                </a:ext>
              </a:extLst>
            </p:cNvPr>
            <p:cNvGrpSpPr/>
            <p:nvPr/>
          </p:nvGrpSpPr>
          <p:grpSpPr>
            <a:xfrm>
              <a:off x="9064075" y="1446079"/>
              <a:ext cx="1757469" cy="2359880"/>
              <a:chOff x="12534304" y="1116070"/>
              <a:chExt cx="1905965" cy="2559276"/>
            </a:xfrm>
          </p:grpSpPr>
          <p:pic>
            <p:nvPicPr>
              <p:cNvPr id="133" name="Picture 132">
                <a:extLst>
                  <a:ext uri="{FF2B5EF4-FFF2-40B4-BE49-F238E27FC236}">
                    <a16:creationId xmlns:a16="http://schemas.microsoft.com/office/drawing/2014/main" id="{097E7252-D423-7242-9B85-5C8D5FF3522F}"/>
                  </a:ext>
                </a:extLst>
              </p:cNvPr>
              <p:cNvPicPr>
                <a:picLocks noChangeAspect="1"/>
              </p:cNvPicPr>
              <p:nvPr/>
            </p:nvPicPr>
            <p:blipFill>
              <a:blip r:embed="rId13"/>
              <a:stretch>
                <a:fillRect/>
              </a:stretch>
            </p:blipFill>
            <p:spPr>
              <a:xfrm rot="7470275">
                <a:off x="12283611" y="1518687"/>
                <a:ext cx="2559276" cy="1754041"/>
              </a:xfrm>
              <a:prstGeom prst="rect">
                <a:avLst/>
              </a:prstGeom>
            </p:spPr>
          </p:pic>
          <p:sp>
            <p:nvSpPr>
              <p:cNvPr id="135" name="TextBox 134">
                <a:extLst>
                  <a:ext uri="{FF2B5EF4-FFF2-40B4-BE49-F238E27FC236}">
                    <a16:creationId xmlns:a16="http://schemas.microsoft.com/office/drawing/2014/main" id="{BB947230-5F2E-4C49-BA5E-AF64DC9F11AA}"/>
                  </a:ext>
                </a:extLst>
              </p:cNvPr>
              <p:cNvSpPr txBox="1"/>
              <p:nvPr/>
            </p:nvSpPr>
            <p:spPr>
              <a:xfrm>
                <a:off x="13142909" y="2985134"/>
                <a:ext cx="879820" cy="241109"/>
              </a:xfrm>
              <a:prstGeom prst="rect">
                <a:avLst/>
              </a:prstGeom>
              <a:noFill/>
            </p:spPr>
            <p:txBody>
              <a:bodyPr wrap="square" rtlCol="0">
                <a:spAutoFit/>
              </a:bodyPr>
              <a:lstStyle/>
              <a:p>
                <a:pPr algn="ctr"/>
                <a:r>
                  <a:rPr lang="en-US" sz="991" dirty="0">
                    <a:solidFill>
                      <a:srgbClr val="333F48"/>
                    </a:solidFill>
                    <a:latin typeface="Raleway" panose="020B0503030101060003" pitchFamily="34" charset="77"/>
                  </a:rPr>
                  <a:t>Excellent</a:t>
                </a:r>
              </a:p>
            </p:txBody>
          </p:sp>
          <p:sp>
            <p:nvSpPr>
              <p:cNvPr id="140" name="TextBox 139">
                <a:extLst>
                  <a:ext uri="{FF2B5EF4-FFF2-40B4-BE49-F238E27FC236}">
                    <a16:creationId xmlns:a16="http://schemas.microsoft.com/office/drawing/2014/main" id="{72E7FDF8-B1E3-4F46-87C2-B49757B4FEAC}"/>
                  </a:ext>
                </a:extLst>
              </p:cNvPr>
              <p:cNvSpPr txBox="1"/>
              <p:nvPr/>
            </p:nvSpPr>
            <p:spPr>
              <a:xfrm>
                <a:off x="12862566" y="1549730"/>
                <a:ext cx="1401366" cy="241109"/>
              </a:xfrm>
              <a:prstGeom prst="rect">
                <a:avLst/>
              </a:prstGeom>
              <a:noFill/>
            </p:spPr>
            <p:txBody>
              <a:bodyPr wrap="square" rtlCol="0">
                <a:spAutoFit/>
              </a:bodyPr>
              <a:lstStyle/>
              <a:p>
                <a:pPr algn="ctr"/>
                <a:r>
                  <a:rPr lang="en-US" sz="991" dirty="0">
                    <a:solidFill>
                      <a:srgbClr val="333F48"/>
                    </a:solidFill>
                    <a:latin typeface="Raleway" panose="020B0503030101060003" pitchFamily="34" charset="77"/>
                  </a:rPr>
                  <a:t>Good</a:t>
                </a:r>
              </a:p>
            </p:txBody>
          </p:sp>
          <p:sp>
            <p:nvSpPr>
              <p:cNvPr id="145" name="TextBox 144">
                <a:extLst>
                  <a:ext uri="{FF2B5EF4-FFF2-40B4-BE49-F238E27FC236}">
                    <a16:creationId xmlns:a16="http://schemas.microsoft.com/office/drawing/2014/main" id="{00C9F3FC-D782-3B46-99C5-5ED78AD87A2C}"/>
                  </a:ext>
                </a:extLst>
              </p:cNvPr>
              <p:cNvSpPr txBox="1"/>
              <p:nvPr/>
            </p:nvSpPr>
            <p:spPr>
              <a:xfrm>
                <a:off x="12534304" y="2237679"/>
                <a:ext cx="633986" cy="391280"/>
              </a:xfrm>
              <a:prstGeom prst="rect">
                <a:avLst/>
              </a:prstGeom>
              <a:noFill/>
            </p:spPr>
            <p:txBody>
              <a:bodyPr wrap="square" rtlCol="0">
                <a:spAutoFit/>
              </a:bodyPr>
              <a:lstStyle/>
              <a:p>
                <a:pPr algn="ctr"/>
                <a:r>
                  <a:rPr lang="en-US" sz="991" dirty="0">
                    <a:solidFill>
                      <a:srgbClr val="333F48"/>
                    </a:solidFill>
                    <a:latin typeface="Raleway" panose="020B0503030101060003" pitchFamily="34" charset="77"/>
                  </a:rPr>
                  <a:t>Very</a:t>
                </a:r>
                <a:br>
                  <a:rPr lang="en-US" sz="991" dirty="0">
                    <a:solidFill>
                      <a:srgbClr val="333F48"/>
                    </a:solidFill>
                    <a:latin typeface="Raleway" panose="020B0503030101060003" pitchFamily="34" charset="77"/>
                  </a:rPr>
                </a:br>
                <a:r>
                  <a:rPr lang="en-US" sz="991" dirty="0">
                    <a:solidFill>
                      <a:srgbClr val="333F48"/>
                    </a:solidFill>
                    <a:latin typeface="Raleway" panose="020B0503030101060003" pitchFamily="34" charset="77"/>
                  </a:rPr>
                  <a:t>Good</a:t>
                </a:r>
              </a:p>
            </p:txBody>
          </p:sp>
          <p:pic>
            <p:nvPicPr>
              <p:cNvPr id="3" name="Picture 2">
                <a:extLst>
                  <a:ext uri="{FF2B5EF4-FFF2-40B4-BE49-F238E27FC236}">
                    <a16:creationId xmlns:a16="http://schemas.microsoft.com/office/drawing/2014/main" id="{3459DA26-7977-1F43-8F2D-403E30236BF3}"/>
                  </a:ext>
                </a:extLst>
              </p:cNvPr>
              <p:cNvPicPr>
                <a:picLocks noChangeAspect="1"/>
              </p:cNvPicPr>
              <p:nvPr/>
            </p:nvPicPr>
            <p:blipFill>
              <a:blip r:embed="rId14"/>
              <a:stretch>
                <a:fillRect/>
              </a:stretch>
            </p:blipFill>
            <p:spPr>
              <a:xfrm>
                <a:off x="13095896" y="1904428"/>
                <a:ext cx="934706" cy="1137520"/>
              </a:xfrm>
              <a:prstGeom prst="rect">
                <a:avLst/>
              </a:prstGeom>
            </p:spPr>
          </p:pic>
        </p:grpSp>
      </p:grpSp>
      <p:sp>
        <p:nvSpPr>
          <p:cNvPr id="39" name="TextBox 38">
            <a:extLst>
              <a:ext uri="{FF2B5EF4-FFF2-40B4-BE49-F238E27FC236}">
                <a16:creationId xmlns:a16="http://schemas.microsoft.com/office/drawing/2014/main" id="{6B9303C7-FEE9-3E4A-AE29-F14DAA0D7B26}"/>
              </a:ext>
            </a:extLst>
          </p:cNvPr>
          <p:cNvSpPr txBox="1"/>
          <p:nvPr/>
        </p:nvSpPr>
        <p:spPr>
          <a:xfrm>
            <a:off x="4556717" y="6706821"/>
            <a:ext cx="932610" cy="566758"/>
          </a:xfrm>
          <a:prstGeom prst="rect">
            <a:avLst/>
          </a:prstGeom>
          <a:noFill/>
        </p:spPr>
        <p:txBody>
          <a:bodyPr wrap="square" rtlCol="0">
            <a:spAutoFit/>
          </a:bodyPr>
          <a:lstStyle/>
          <a:p>
            <a:r>
              <a:rPr lang="en-US" sz="3083" dirty="0">
                <a:solidFill>
                  <a:schemeClr val="accent1"/>
                </a:solidFill>
                <a:latin typeface="Roboto" panose="02000000000000000000" pitchFamily="2" charset="0"/>
                <a:ea typeface="Roboto" panose="02000000000000000000" pitchFamily="2" charset="0"/>
                <a:cs typeface="Roboto" panose="02000000000000000000" pitchFamily="2" charset="0"/>
              </a:rPr>
              <a:t>38%</a:t>
            </a:r>
            <a:endParaRPr lang="en-US" sz="3202" dirty="0"/>
          </a:p>
        </p:txBody>
      </p:sp>
      <p:sp>
        <p:nvSpPr>
          <p:cNvPr id="356" name="TextBox 355">
            <a:extLst>
              <a:ext uri="{FF2B5EF4-FFF2-40B4-BE49-F238E27FC236}">
                <a16:creationId xmlns:a16="http://schemas.microsoft.com/office/drawing/2014/main" id="{D02025A5-2913-5547-B610-3C7D7A730296}"/>
              </a:ext>
            </a:extLst>
          </p:cNvPr>
          <p:cNvSpPr txBox="1"/>
          <p:nvPr/>
        </p:nvSpPr>
        <p:spPr>
          <a:xfrm>
            <a:off x="3628004" y="8404795"/>
            <a:ext cx="1517304" cy="461665"/>
          </a:xfrm>
          <a:prstGeom prst="rect">
            <a:avLst/>
          </a:prstGeom>
          <a:noFill/>
        </p:spPr>
        <p:txBody>
          <a:bodyPr wrap="square" rtlCol="0">
            <a:spAutoFit/>
          </a:bodyPr>
          <a:lstStyle/>
          <a:p>
            <a:r>
              <a:rPr lang="en-US" sz="1200" dirty="0">
                <a:solidFill>
                  <a:schemeClr val="tx2"/>
                </a:solidFill>
                <a:latin typeface="Raleway" panose="020B0503030101060003" pitchFamily="34" charset="77"/>
              </a:rPr>
              <a:t>of hospitalizations were followed by</a:t>
            </a:r>
            <a:endParaRPr lang="en-US" sz="1200" dirty="0"/>
          </a:p>
        </p:txBody>
      </p:sp>
      <p:sp>
        <p:nvSpPr>
          <p:cNvPr id="357" name="TextBox 356">
            <a:extLst>
              <a:ext uri="{FF2B5EF4-FFF2-40B4-BE49-F238E27FC236}">
                <a16:creationId xmlns:a16="http://schemas.microsoft.com/office/drawing/2014/main" id="{2CCDCEC0-A095-1546-8850-AD4E3A54BC3A}"/>
              </a:ext>
            </a:extLst>
          </p:cNvPr>
          <p:cNvSpPr txBox="1"/>
          <p:nvPr/>
        </p:nvSpPr>
        <p:spPr>
          <a:xfrm>
            <a:off x="3027663" y="8788440"/>
            <a:ext cx="1898542" cy="461665"/>
          </a:xfrm>
          <a:prstGeom prst="rect">
            <a:avLst/>
          </a:prstGeom>
          <a:noFill/>
        </p:spPr>
        <p:txBody>
          <a:bodyPr wrap="square" rtlCol="0">
            <a:spAutoFit/>
          </a:bodyPr>
          <a:lstStyle/>
          <a:p>
            <a:r>
              <a:rPr lang="en-US" sz="1200" b="1" dirty="0">
                <a:solidFill>
                  <a:schemeClr val="tx2"/>
                </a:solidFill>
                <a:latin typeface="Raleway SemiBold" panose="020B0503030101060003" pitchFamily="34" charset="77"/>
              </a:rPr>
              <a:t>another hospitalization within </a:t>
            </a:r>
            <a:r>
              <a:rPr lang="en-US" sz="1200" b="1" dirty="0">
                <a:solidFill>
                  <a:schemeClr val="tx2"/>
                </a:solidFill>
                <a:latin typeface="Roboto" panose="02000000000000000000" pitchFamily="2" charset="0"/>
                <a:ea typeface="Roboto" panose="02000000000000000000" pitchFamily="2" charset="0"/>
                <a:cs typeface="Roboto" panose="02000000000000000000" pitchFamily="2" charset="0"/>
              </a:rPr>
              <a:t>30</a:t>
            </a:r>
            <a:r>
              <a:rPr lang="en-US" sz="1200" b="1" dirty="0">
                <a:solidFill>
                  <a:schemeClr val="tx2"/>
                </a:solidFill>
                <a:latin typeface="Raleway SemiBold" panose="020B0503030101060003" pitchFamily="34" charset="77"/>
              </a:rPr>
              <a:t> days*</a:t>
            </a:r>
            <a:endParaRPr lang="en-US" sz="1200" b="1" dirty="0">
              <a:latin typeface="Raleway SemiBold" panose="020B0503030101060003" pitchFamily="34" charset="77"/>
            </a:endParaRPr>
          </a:p>
        </p:txBody>
      </p:sp>
      <p:grpSp>
        <p:nvGrpSpPr>
          <p:cNvPr id="390" name="Group 389">
            <a:extLst>
              <a:ext uri="{FF2B5EF4-FFF2-40B4-BE49-F238E27FC236}">
                <a16:creationId xmlns:a16="http://schemas.microsoft.com/office/drawing/2014/main" id="{186BD972-A8AB-AC4D-B897-713C9B0BB57C}"/>
              </a:ext>
            </a:extLst>
          </p:cNvPr>
          <p:cNvGrpSpPr/>
          <p:nvPr/>
        </p:nvGrpSpPr>
        <p:grpSpPr>
          <a:xfrm>
            <a:off x="3698685" y="6551679"/>
            <a:ext cx="810742" cy="809268"/>
            <a:chOff x="2956688" y="2044227"/>
            <a:chExt cx="5023961" cy="5014827"/>
          </a:xfrm>
        </p:grpSpPr>
        <p:sp>
          <p:nvSpPr>
            <p:cNvPr id="391" name="Oval 390">
              <a:extLst>
                <a:ext uri="{FF2B5EF4-FFF2-40B4-BE49-F238E27FC236}">
                  <a16:creationId xmlns:a16="http://schemas.microsoft.com/office/drawing/2014/main" id="{A09C0408-9A9C-A54F-A50E-1511A0F8CA58}"/>
                </a:ext>
              </a:extLst>
            </p:cNvPr>
            <p:cNvSpPr>
              <a:spLocks noChangeAspect="1"/>
            </p:cNvSpPr>
            <p:nvPr/>
          </p:nvSpPr>
          <p:spPr>
            <a:xfrm>
              <a:off x="3002296" y="2089397"/>
              <a:ext cx="4920437" cy="4914088"/>
            </a:xfrm>
            <a:prstGeom prst="ellipse">
              <a:avLst/>
            </a:prstGeom>
            <a:solidFill>
              <a:srgbClr val="C42B27"/>
            </a:solidFill>
            <a:ln w="1079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p>
          </p:txBody>
        </p:sp>
        <p:sp>
          <p:nvSpPr>
            <p:cNvPr id="392" name="Oval 391">
              <a:extLst>
                <a:ext uri="{FF2B5EF4-FFF2-40B4-BE49-F238E27FC236}">
                  <a16:creationId xmlns:a16="http://schemas.microsoft.com/office/drawing/2014/main" id="{97EBABA8-30A3-BF46-9FEB-220DE88E593A}"/>
                </a:ext>
              </a:extLst>
            </p:cNvPr>
            <p:cNvSpPr>
              <a:spLocks noChangeAspect="1"/>
            </p:cNvSpPr>
            <p:nvPr/>
          </p:nvSpPr>
          <p:spPr>
            <a:xfrm>
              <a:off x="4152470" y="3249245"/>
              <a:ext cx="2634045" cy="2630646"/>
            </a:xfrm>
            <a:prstGeom prst="ellipse">
              <a:avLst/>
            </a:prstGeom>
            <a:solidFill>
              <a:srgbClr val="BC2A26"/>
            </a:solidFill>
            <a:ln w="69850">
              <a:solidFill>
                <a:srgbClr val="E1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393" name="Trapezoid 392">
              <a:extLst>
                <a:ext uri="{FF2B5EF4-FFF2-40B4-BE49-F238E27FC236}">
                  <a16:creationId xmlns:a16="http://schemas.microsoft.com/office/drawing/2014/main" id="{CFBD6B33-4C54-8F4D-940E-902F190BBA1E}"/>
                </a:ext>
              </a:extLst>
            </p:cNvPr>
            <p:cNvSpPr/>
            <p:nvPr/>
          </p:nvSpPr>
          <p:spPr>
            <a:xfrm rot="11397757">
              <a:off x="5122773" y="2759835"/>
              <a:ext cx="1327059" cy="1478514"/>
            </a:xfrm>
            <a:prstGeom prst="trapezoid">
              <a:avLst/>
            </a:prstGeom>
            <a:solidFill>
              <a:srgbClr val="C42B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394" name="Trapezoid 393">
              <a:extLst>
                <a:ext uri="{FF2B5EF4-FFF2-40B4-BE49-F238E27FC236}">
                  <a16:creationId xmlns:a16="http://schemas.microsoft.com/office/drawing/2014/main" id="{7A3718F8-AEEE-AD45-9A99-9E08625589AA}"/>
                </a:ext>
              </a:extLst>
            </p:cNvPr>
            <p:cNvSpPr/>
            <p:nvPr/>
          </p:nvSpPr>
          <p:spPr>
            <a:xfrm rot="20274969">
              <a:off x="5058129" y="4945531"/>
              <a:ext cx="1469850" cy="1478514"/>
            </a:xfrm>
            <a:prstGeom prst="trapezoid">
              <a:avLst/>
            </a:prstGeom>
            <a:solidFill>
              <a:srgbClr val="C42B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395" name="Oval 394">
              <a:extLst>
                <a:ext uri="{FF2B5EF4-FFF2-40B4-BE49-F238E27FC236}">
                  <a16:creationId xmlns:a16="http://schemas.microsoft.com/office/drawing/2014/main" id="{117126E0-CF9C-4045-A674-B7CF9615B54C}"/>
                </a:ext>
              </a:extLst>
            </p:cNvPr>
            <p:cNvSpPr>
              <a:spLocks noChangeAspect="1"/>
            </p:cNvSpPr>
            <p:nvPr/>
          </p:nvSpPr>
          <p:spPr>
            <a:xfrm>
              <a:off x="4204883" y="3293284"/>
              <a:ext cx="2530885" cy="2527619"/>
            </a:xfrm>
            <a:prstGeom prst="ellipse">
              <a:avLst/>
            </a:prstGeom>
            <a:solidFill>
              <a:srgbClr val="721010"/>
            </a:solidFill>
            <a:ln w="1079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396" name="Pie 395">
              <a:extLst>
                <a:ext uri="{FF2B5EF4-FFF2-40B4-BE49-F238E27FC236}">
                  <a16:creationId xmlns:a16="http://schemas.microsoft.com/office/drawing/2014/main" id="{4161B437-A2D0-8642-84D8-9BDDF309B999}"/>
                </a:ext>
              </a:extLst>
            </p:cNvPr>
            <p:cNvSpPr>
              <a:spLocks noChangeAspect="1"/>
            </p:cNvSpPr>
            <p:nvPr/>
          </p:nvSpPr>
          <p:spPr>
            <a:xfrm rot="16200000">
              <a:off x="2961255" y="2039660"/>
              <a:ext cx="5014827" cy="5023961"/>
            </a:xfrm>
            <a:prstGeom prst="pie">
              <a:avLst>
                <a:gd name="adj1" fmla="val 5387349"/>
                <a:gd name="adj2" fmla="val 19933355"/>
              </a:avLst>
            </a:prstGeom>
            <a:solidFill>
              <a:schemeClr val="bg1">
                <a:alpha val="66000"/>
              </a:schemeClr>
            </a:solidFill>
            <a:ln>
              <a:noFill/>
            </a:ln>
            <a:scene3d>
              <a:camera prst="orthographicFront"/>
              <a:lightRig rig="threePt" dir="t"/>
            </a:scene3d>
            <a:sp3d>
              <a:bevelB w="266700" h="2413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tx1"/>
                </a:solidFill>
              </a:endParaRPr>
            </a:p>
          </p:txBody>
        </p:sp>
        <p:pic>
          <p:nvPicPr>
            <p:cNvPr id="397" name="Picture 396">
              <a:extLst>
                <a:ext uri="{FF2B5EF4-FFF2-40B4-BE49-F238E27FC236}">
                  <a16:creationId xmlns:a16="http://schemas.microsoft.com/office/drawing/2014/main" id="{5214CC31-3A84-2D42-B3C9-0E15E9E14B40}"/>
                </a:ext>
              </a:extLst>
            </p:cNvPr>
            <p:cNvPicPr>
              <a:picLocks noChangeAspect="1"/>
            </p:cNvPicPr>
            <p:nvPr/>
          </p:nvPicPr>
          <p:blipFill rotWithShape="1">
            <a:blip r:embed="rId15">
              <a:alphaModFix/>
              <a:extLst>
                <a:ext uri="{BEBA8EAE-BF5A-486C-A8C5-ECC9F3942E4B}">
                  <a14:imgProps xmlns:a14="http://schemas.microsoft.com/office/drawing/2010/main">
                    <a14:imgLayer r:embed="rId16">
                      <a14:imgEffect>
                        <a14:backgroundRemoval t="0" b="100000" l="0" r="100000"/>
                      </a14:imgEffect>
                    </a14:imgLayer>
                  </a14:imgProps>
                </a:ext>
                <a:ext uri="{28A0092B-C50C-407E-A947-70E740481C1C}">
                  <a14:useLocalDpi xmlns:a14="http://schemas.microsoft.com/office/drawing/2010/main"/>
                </a:ext>
              </a:extLst>
            </a:blip>
            <a:srcRect/>
            <a:stretch/>
          </p:blipFill>
          <p:spPr>
            <a:xfrm>
              <a:off x="6659148" y="5011470"/>
              <a:ext cx="507471" cy="507471"/>
            </a:xfrm>
            <a:prstGeom prst="rect">
              <a:avLst/>
            </a:prstGeom>
          </p:spPr>
        </p:pic>
        <p:pic>
          <p:nvPicPr>
            <p:cNvPr id="398" name="Picture 397">
              <a:extLst>
                <a:ext uri="{FF2B5EF4-FFF2-40B4-BE49-F238E27FC236}">
                  <a16:creationId xmlns:a16="http://schemas.microsoft.com/office/drawing/2014/main" id="{0C169F5E-7BF7-9C4F-9458-9B0641A85B56}"/>
                </a:ext>
              </a:extLst>
            </p:cNvPr>
            <p:cNvPicPr>
              <a:picLocks noChangeAspect="1"/>
            </p:cNvPicPr>
            <p:nvPr/>
          </p:nvPicPr>
          <p:blipFill rotWithShape="1">
            <a:blip r:embed="rId15">
              <a:extLst>
                <a:ext uri="{BEBA8EAE-BF5A-486C-A8C5-ECC9F3942E4B}">
                  <a14:imgProps xmlns:a14="http://schemas.microsoft.com/office/drawing/2010/main">
                    <a14:imgLayer r:embed="rId16">
                      <a14:imgEffect>
                        <a14:backgroundRemoval t="0" b="100000" l="0" r="100000"/>
                      </a14:imgEffect>
                    </a14:imgLayer>
                  </a14:imgProps>
                </a:ext>
                <a:ext uri="{28A0092B-C50C-407E-A947-70E740481C1C}">
                  <a14:useLocalDpi xmlns:a14="http://schemas.microsoft.com/office/drawing/2010/main"/>
                </a:ext>
              </a:extLst>
            </a:blip>
            <a:srcRect/>
            <a:stretch/>
          </p:blipFill>
          <p:spPr>
            <a:xfrm>
              <a:off x="3847291" y="3534866"/>
              <a:ext cx="507471" cy="507471"/>
            </a:xfrm>
            <a:prstGeom prst="rect">
              <a:avLst/>
            </a:prstGeom>
          </p:spPr>
        </p:pic>
        <p:pic>
          <p:nvPicPr>
            <p:cNvPr id="399" name="Picture 398">
              <a:extLst>
                <a:ext uri="{FF2B5EF4-FFF2-40B4-BE49-F238E27FC236}">
                  <a16:creationId xmlns:a16="http://schemas.microsoft.com/office/drawing/2014/main" id="{55281D4D-A007-5343-A90C-0C50C9E2393D}"/>
                </a:ext>
              </a:extLst>
            </p:cNvPr>
            <p:cNvPicPr>
              <a:picLocks noChangeAspect="1"/>
            </p:cNvPicPr>
            <p:nvPr/>
          </p:nvPicPr>
          <p:blipFill rotWithShape="1">
            <a:blip r:embed="rId15">
              <a:extLst>
                <a:ext uri="{BEBA8EAE-BF5A-486C-A8C5-ECC9F3942E4B}">
                  <a14:imgProps xmlns:a14="http://schemas.microsoft.com/office/drawing/2010/main">
                    <a14:imgLayer r:embed="rId16">
                      <a14:imgEffect>
                        <a14:backgroundRemoval t="0" b="100000" l="0" r="100000"/>
                      </a14:imgEffect>
                    </a14:imgLayer>
                  </a14:imgProps>
                </a:ext>
                <a:ext uri="{28A0092B-C50C-407E-A947-70E740481C1C}">
                  <a14:useLocalDpi xmlns:a14="http://schemas.microsoft.com/office/drawing/2010/main"/>
                </a:ext>
              </a:extLst>
            </a:blip>
            <a:srcRect/>
            <a:stretch/>
          </p:blipFill>
          <p:spPr>
            <a:xfrm>
              <a:off x="5015361" y="5799604"/>
              <a:ext cx="507471" cy="507471"/>
            </a:xfrm>
            <a:prstGeom prst="rect">
              <a:avLst/>
            </a:prstGeom>
          </p:spPr>
        </p:pic>
      </p:grpSp>
      <p:grpSp>
        <p:nvGrpSpPr>
          <p:cNvPr id="43" name="Group 42">
            <a:extLst>
              <a:ext uri="{FF2B5EF4-FFF2-40B4-BE49-F238E27FC236}">
                <a16:creationId xmlns:a16="http://schemas.microsoft.com/office/drawing/2014/main" id="{3665E68D-BF4B-4442-AF65-4A6D3B745CAC}"/>
              </a:ext>
            </a:extLst>
          </p:cNvPr>
          <p:cNvGrpSpPr/>
          <p:nvPr/>
        </p:nvGrpSpPr>
        <p:grpSpPr>
          <a:xfrm>
            <a:off x="3398688" y="3652755"/>
            <a:ext cx="4191082" cy="2033295"/>
            <a:chOff x="3398688" y="3787225"/>
            <a:chExt cx="4191082" cy="2033295"/>
          </a:xfrm>
        </p:grpSpPr>
        <p:sp>
          <p:nvSpPr>
            <p:cNvPr id="363" name="Rectangle 362">
              <a:extLst>
                <a:ext uri="{FF2B5EF4-FFF2-40B4-BE49-F238E27FC236}">
                  <a16:creationId xmlns:a16="http://schemas.microsoft.com/office/drawing/2014/main" id="{67394EC4-A63E-F545-BFC6-00CE3C4E6925}"/>
                </a:ext>
              </a:extLst>
            </p:cNvPr>
            <p:cNvSpPr/>
            <p:nvPr/>
          </p:nvSpPr>
          <p:spPr>
            <a:xfrm>
              <a:off x="3398688" y="4400431"/>
              <a:ext cx="4183205" cy="201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4" name="Rectangle 363">
              <a:extLst>
                <a:ext uri="{FF2B5EF4-FFF2-40B4-BE49-F238E27FC236}">
                  <a16:creationId xmlns:a16="http://schemas.microsoft.com/office/drawing/2014/main" id="{DA920968-8784-A04A-B44A-4C626EDEBDB1}"/>
                </a:ext>
              </a:extLst>
            </p:cNvPr>
            <p:cNvSpPr/>
            <p:nvPr/>
          </p:nvSpPr>
          <p:spPr>
            <a:xfrm>
              <a:off x="3398688" y="5007332"/>
              <a:ext cx="4183205" cy="201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5" name="Rectangle 364">
              <a:extLst>
                <a:ext uri="{FF2B5EF4-FFF2-40B4-BE49-F238E27FC236}">
                  <a16:creationId xmlns:a16="http://schemas.microsoft.com/office/drawing/2014/main" id="{B08240B3-D0DE-1C44-97CC-4D31D43F55B4}"/>
                </a:ext>
              </a:extLst>
            </p:cNvPr>
            <p:cNvSpPr/>
            <p:nvPr/>
          </p:nvSpPr>
          <p:spPr>
            <a:xfrm>
              <a:off x="3406565" y="5619352"/>
              <a:ext cx="4183205" cy="201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82D5F40-7D85-AB4E-844E-CB3EC0F00580}"/>
                </a:ext>
              </a:extLst>
            </p:cNvPr>
            <p:cNvSpPr/>
            <p:nvPr/>
          </p:nvSpPr>
          <p:spPr>
            <a:xfrm>
              <a:off x="3405642" y="3787225"/>
              <a:ext cx="4183205" cy="201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951F6D81-CFE5-5C49-960D-3465E26FE8D0}"/>
              </a:ext>
            </a:extLst>
          </p:cNvPr>
          <p:cNvGrpSpPr/>
          <p:nvPr/>
        </p:nvGrpSpPr>
        <p:grpSpPr>
          <a:xfrm>
            <a:off x="3104180" y="3289179"/>
            <a:ext cx="5572096" cy="2742694"/>
            <a:chOff x="3127226" y="3423420"/>
            <a:chExt cx="5572096" cy="2742694"/>
          </a:xfrm>
        </p:grpSpPr>
        <p:graphicFrame>
          <p:nvGraphicFramePr>
            <p:cNvPr id="362" name="Chart 361">
              <a:extLst>
                <a:ext uri="{FF2B5EF4-FFF2-40B4-BE49-F238E27FC236}">
                  <a16:creationId xmlns:a16="http://schemas.microsoft.com/office/drawing/2014/main" id="{C3A56B04-9C53-7D4A-8A00-5D1384E0BB13}"/>
                </a:ext>
              </a:extLst>
            </p:cNvPr>
            <p:cNvGraphicFramePr/>
            <p:nvPr>
              <p:extLst>
                <p:ext uri="{D42A27DB-BD31-4B8C-83A1-F6EECF244321}">
                  <p14:modId xmlns:p14="http://schemas.microsoft.com/office/powerpoint/2010/main" val="3311012581"/>
                </p:ext>
              </p:extLst>
            </p:nvPr>
          </p:nvGraphicFramePr>
          <p:xfrm>
            <a:off x="3127226" y="3423420"/>
            <a:ext cx="5410660" cy="2742694"/>
          </p:xfrm>
          <a:graphic>
            <a:graphicData uri="http://schemas.openxmlformats.org/drawingml/2006/chart">
              <c:chart xmlns:c="http://schemas.openxmlformats.org/drawingml/2006/chart" xmlns:r="http://schemas.openxmlformats.org/officeDocument/2006/relationships" r:id="rId17"/>
            </a:graphicData>
          </a:graphic>
        </p:graphicFrame>
        <p:sp>
          <p:nvSpPr>
            <p:cNvPr id="152" name="TextBox 151">
              <a:extLst>
                <a:ext uri="{FF2B5EF4-FFF2-40B4-BE49-F238E27FC236}">
                  <a16:creationId xmlns:a16="http://schemas.microsoft.com/office/drawing/2014/main" id="{9ECE2E3E-954F-1F4A-AEC6-E0AFAC09940A}"/>
                </a:ext>
              </a:extLst>
            </p:cNvPr>
            <p:cNvSpPr txBox="1"/>
            <p:nvPr/>
          </p:nvSpPr>
          <p:spPr>
            <a:xfrm>
              <a:off x="3324800" y="5204063"/>
              <a:ext cx="5199577" cy="338554"/>
            </a:xfrm>
            <a:prstGeom prst="rect">
              <a:avLst/>
            </a:prstGeom>
            <a:noFill/>
          </p:spPr>
          <p:txBody>
            <a:bodyPr wrap="square" rtlCol="0">
              <a:spAutoFit/>
            </a:bodyPr>
            <a:lstStyle/>
            <a:p>
              <a:r>
                <a:rPr lang="en-US" sz="1600" dirty="0">
                  <a:solidFill>
                    <a:schemeClr val="accent2"/>
                  </a:solidFill>
                  <a:latin typeface="Roboto Slab" pitchFamily="2" charset="0"/>
                  <a:ea typeface="Roboto Slab" pitchFamily="2" charset="0"/>
                  <a:cs typeface="Roboto" panose="02000000000000000000" pitchFamily="2" charset="0"/>
                </a:rPr>
                <a:t>11% </a:t>
              </a:r>
              <a:r>
                <a:rPr lang="en-US" sz="1000" dirty="0">
                  <a:solidFill>
                    <a:schemeClr val="tx2"/>
                  </a:solidFill>
                  <a:latin typeface="Raleway" panose="020B0503030101060003" pitchFamily="34" charset="77"/>
                  <a:ea typeface="Roboto" panose="02000000000000000000" pitchFamily="2" charset="0"/>
                  <a:cs typeface="Roboto" panose="02000000000000000000" pitchFamily="2" charset="0"/>
                </a:rPr>
                <a:t>of hospital choice tools had integrated cost calculators.</a:t>
              </a:r>
              <a:endParaRPr lang="en-US" sz="1000" dirty="0">
                <a:solidFill>
                  <a:schemeClr val="tx2"/>
                </a:solidFill>
                <a:latin typeface="Raleway" panose="020B0503030101060003" pitchFamily="34" charset="77"/>
                <a:ea typeface="Raleway" charset="0"/>
                <a:cs typeface="Raleway" charset="0"/>
              </a:endParaRPr>
            </a:p>
          </p:txBody>
        </p:sp>
        <p:sp>
          <p:nvSpPr>
            <p:cNvPr id="163" name="TextBox 162">
              <a:extLst>
                <a:ext uri="{FF2B5EF4-FFF2-40B4-BE49-F238E27FC236}">
                  <a16:creationId xmlns:a16="http://schemas.microsoft.com/office/drawing/2014/main" id="{CFE8349F-0091-5E41-AEEE-04B2096B0A6A}"/>
                </a:ext>
              </a:extLst>
            </p:cNvPr>
            <p:cNvSpPr txBox="1"/>
            <p:nvPr/>
          </p:nvSpPr>
          <p:spPr>
            <a:xfrm>
              <a:off x="3324801" y="4662530"/>
              <a:ext cx="4351970" cy="341247"/>
            </a:xfrm>
            <a:prstGeom prst="rect">
              <a:avLst/>
            </a:prstGeom>
            <a:noFill/>
          </p:spPr>
          <p:txBody>
            <a:bodyPr wrap="square" rtlCol="0">
              <a:spAutoFit/>
            </a:bodyPr>
            <a:lstStyle/>
            <a:p>
              <a:pPr>
                <a:lnSpc>
                  <a:spcPts val="960"/>
                </a:lnSpc>
              </a:pPr>
              <a:r>
                <a:rPr lang="en-US" sz="1600" dirty="0">
                  <a:solidFill>
                    <a:schemeClr val="accent2"/>
                  </a:solidFill>
                  <a:latin typeface="Roboto Slab" pitchFamily="2" charset="0"/>
                  <a:ea typeface="Roboto Slab" pitchFamily="2" charset="0"/>
                  <a:cs typeface="Roboto" panose="02000000000000000000" pitchFamily="2" charset="0"/>
                </a:rPr>
                <a:t>66% </a:t>
              </a:r>
              <a:r>
                <a:rPr lang="en-US" sz="800" dirty="0">
                  <a:solidFill>
                    <a:schemeClr val="tx2"/>
                  </a:solidFill>
                  <a:latin typeface="Raleway" panose="020B0503030101060003" pitchFamily="34" charset="77"/>
                  <a:ea typeface="Roboto" panose="02000000000000000000" pitchFamily="2" charset="0"/>
                  <a:cs typeface="Roboto" panose="02000000000000000000" pitchFamily="2" charset="0"/>
                </a:rPr>
                <a:t>of plans reported that cost information provided to members considers member benefit design relative to co-pays, cost-sharing, and coverage exceptions. </a:t>
              </a:r>
              <a:endParaRPr lang="en-US" sz="800" dirty="0">
                <a:solidFill>
                  <a:schemeClr val="tx2"/>
                </a:solidFill>
                <a:latin typeface="Raleway" panose="020B0503030101060003" pitchFamily="34" charset="77"/>
                <a:ea typeface="Raleway" charset="0"/>
                <a:cs typeface="Raleway" charset="0"/>
              </a:endParaRPr>
            </a:p>
          </p:txBody>
        </p:sp>
        <p:sp>
          <p:nvSpPr>
            <p:cNvPr id="164" name="TextBox 163">
              <a:extLst>
                <a:ext uri="{FF2B5EF4-FFF2-40B4-BE49-F238E27FC236}">
                  <a16:creationId xmlns:a16="http://schemas.microsoft.com/office/drawing/2014/main" id="{E45211A5-FD6A-004A-BAD2-4915167FB62F}"/>
                </a:ext>
              </a:extLst>
            </p:cNvPr>
            <p:cNvSpPr txBox="1"/>
            <p:nvPr/>
          </p:nvSpPr>
          <p:spPr>
            <a:xfrm>
              <a:off x="3317772" y="3965520"/>
              <a:ext cx="4042354" cy="338554"/>
            </a:xfrm>
            <a:prstGeom prst="rect">
              <a:avLst/>
            </a:prstGeom>
            <a:noFill/>
          </p:spPr>
          <p:txBody>
            <a:bodyPr wrap="square" rtlCol="0">
              <a:spAutoFit/>
            </a:bodyPr>
            <a:lstStyle/>
            <a:p>
              <a:r>
                <a:rPr lang="en-US" sz="1600" dirty="0">
                  <a:solidFill>
                    <a:schemeClr val="accent2"/>
                  </a:solidFill>
                  <a:latin typeface="Roboto Slab" pitchFamily="2" charset="0"/>
                  <a:ea typeface="Roboto Slab" pitchFamily="2" charset="0"/>
                  <a:cs typeface="Roboto Condensed" panose="02000000000000000000" pitchFamily="2" charset="0"/>
                </a:rPr>
                <a:t>100% </a:t>
              </a:r>
              <a:r>
                <a:rPr lang="en-US" sz="1000" dirty="0">
                  <a:solidFill>
                    <a:schemeClr val="tx2"/>
                  </a:solidFill>
                  <a:latin typeface="Raleway" panose="020B0503030101060003" pitchFamily="34" charset="77"/>
                  <a:ea typeface="Roboto" panose="02000000000000000000" pitchFamily="2" charset="0"/>
                  <a:cs typeface="Raleway" charset="0"/>
                </a:rPr>
                <a:t>of plans offered or support a cost calculator.</a:t>
              </a:r>
              <a:endParaRPr lang="en-US" sz="1000" dirty="0">
                <a:solidFill>
                  <a:schemeClr val="tx2"/>
                </a:solidFill>
                <a:latin typeface="Raleway" panose="020B0503030101060003" pitchFamily="34" charset="77"/>
                <a:ea typeface="Raleway" charset="0"/>
                <a:cs typeface="Raleway" charset="0"/>
              </a:endParaRPr>
            </a:p>
          </p:txBody>
        </p:sp>
        <p:sp>
          <p:nvSpPr>
            <p:cNvPr id="400" name="TextBox 399">
              <a:extLst>
                <a:ext uri="{FF2B5EF4-FFF2-40B4-BE49-F238E27FC236}">
                  <a16:creationId xmlns:a16="http://schemas.microsoft.com/office/drawing/2014/main" id="{B0C2E08B-77FD-1A47-807F-B7FF3B2C37CF}"/>
                </a:ext>
              </a:extLst>
            </p:cNvPr>
            <p:cNvSpPr txBox="1"/>
            <p:nvPr/>
          </p:nvSpPr>
          <p:spPr>
            <a:xfrm>
              <a:off x="3309943" y="5807358"/>
              <a:ext cx="5389379" cy="338554"/>
            </a:xfrm>
            <a:prstGeom prst="rect">
              <a:avLst/>
            </a:prstGeom>
            <a:noFill/>
          </p:spPr>
          <p:txBody>
            <a:bodyPr wrap="square" rtlCol="0">
              <a:spAutoFit/>
            </a:bodyPr>
            <a:lstStyle/>
            <a:p>
              <a:r>
                <a:rPr lang="en-US" sz="1600" dirty="0">
                  <a:solidFill>
                    <a:schemeClr val="accent2"/>
                  </a:solidFill>
                  <a:latin typeface="Roboto Slab" pitchFamily="2" charset="0"/>
                  <a:ea typeface="Roboto Slab" pitchFamily="2" charset="0"/>
                  <a:cs typeface="Roboto" panose="02000000000000000000" pitchFamily="2" charset="0"/>
                </a:rPr>
                <a:t>11% </a:t>
              </a:r>
              <a:r>
                <a:rPr lang="en-US" sz="1000" dirty="0">
                  <a:solidFill>
                    <a:schemeClr val="tx2"/>
                  </a:solidFill>
                  <a:latin typeface="Raleway" panose="020B0503030101060003" pitchFamily="34" charset="77"/>
                  <a:ea typeface="Roboto" panose="02000000000000000000" pitchFamily="2" charset="0"/>
                  <a:cs typeface="Roboto" panose="02000000000000000000" pitchFamily="2" charset="0"/>
                </a:rPr>
                <a:t>of physician choice tools had integrated cost calculators.</a:t>
              </a:r>
              <a:endParaRPr lang="en-US" sz="1000" dirty="0">
                <a:solidFill>
                  <a:schemeClr val="tx2"/>
                </a:solidFill>
                <a:latin typeface="Raleway" panose="020B0503030101060003" pitchFamily="34" charset="77"/>
                <a:ea typeface="Raleway" charset="0"/>
                <a:cs typeface="Raleway" charset="0"/>
              </a:endParaRPr>
            </a:p>
          </p:txBody>
        </p:sp>
      </p:grpSp>
      <p:pic>
        <p:nvPicPr>
          <p:cNvPr id="366" name="Picture 365">
            <a:extLst>
              <a:ext uri="{FF2B5EF4-FFF2-40B4-BE49-F238E27FC236}">
                <a16:creationId xmlns:a16="http://schemas.microsoft.com/office/drawing/2014/main" id="{CDEDCB4F-C0CB-1F42-89C2-64F07C34CB8F}"/>
              </a:ext>
            </a:extLst>
          </p:cNvPr>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1619806" y="8500108"/>
            <a:ext cx="1595537" cy="1102449"/>
          </a:xfrm>
          <a:prstGeom prst="rect">
            <a:avLst/>
          </a:prstGeom>
        </p:spPr>
      </p:pic>
      <p:grpSp>
        <p:nvGrpSpPr>
          <p:cNvPr id="216" name="Group 215">
            <a:extLst>
              <a:ext uri="{FF2B5EF4-FFF2-40B4-BE49-F238E27FC236}">
                <a16:creationId xmlns:a16="http://schemas.microsoft.com/office/drawing/2014/main" id="{1BB91B3B-EAFF-E34F-99C1-430A001D4912}"/>
              </a:ext>
            </a:extLst>
          </p:cNvPr>
          <p:cNvGrpSpPr/>
          <p:nvPr/>
        </p:nvGrpSpPr>
        <p:grpSpPr>
          <a:xfrm>
            <a:off x="179171" y="3740815"/>
            <a:ext cx="3619527" cy="2647761"/>
            <a:chOff x="476515" y="3595494"/>
            <a:chExt cx="3619527" cy="2647761"/>
          </a:xfrm>
        </p:grpSpPr>
        <p:sp>
          <p:nvSpPr>
            <p:cNvPr id="217" name="TextBox 216">
              <a:extLst>
                <a:ext uri="{FF2B5EF4-FFF2-40B4-BE49-F238E27FC236}">
                  <a16:creationId xmlns:a16="http://schemas.microsoft.com/office/drawing/2014/main" id="{DD1424C1-5E8E-7848-BA97-59C1B61302D2}"/>
                </a:ext>
              </a:extLst>
            </p:cNvPr>
            <p:cNvSpPr txBox="1"/>
            <p:nvPr/>
          </p:nvSpPr>
          <p:spPr>
            <a:xfrm>
              <a:off x="476515" y="3595494"/>
              <a:ext cx="2905959" cy="295594"/>
            </a:xfrm>
            <a:prstGeom prst="rect">
              <a:avLst/>
            </a:prstGeom>
            <a:noFill/>
          </p:spPr>
          <p:txBody>
            <a:bodyPr wrap="square" rtlCol="0">
              <a:spAutoFit/>
            </a:bodyPr>
            <a:lstStyle/>
            <a:p>
              <a:r>
                <a:rPr lang="en-US" sz="1321" b="1" dirty="0">
                  <a:solidFill>
                    <a:schemeClr val="tx2"/>
                  </a:solidFill>
                  <a:latin typeface="Raleway SemiBold" panose="020B0503030101060003" pitchFamily="34" charset="77"/>
                </a:rPr>
                <a:t>CESAREAN SECTIONS</a:t>
              </a:r>
            </a:p>
          </p:txBody>
        </p:sp>
        <p:sp>
          <p:nvSpPr>
            <p:cNvPr id="218" name="Rectangle 217">
              <a:extLst>
                <a:ext uri="{FF2B5EF4-FFF2-40B4-BE49-F238E27FC236}">
                  <a16:creationId xmlns:a16="http://schemas.microsoft.com/office/drawing/2014/main" id="{F7CEC2AB-1447-F248-8061-BEEDD87C914F}"/>
                </a:ext>
              </a:extLst>
            </p:cNvPr>
            <p:cNvSpPr/>
            <p:nvPr/>
          </p:nvSpPr>
          <p:spPr>
            <a:xfrm>
              <a:off x="598853" y="3843082"/>
              <a:ext cx="1021433" cy="634661"/>
            </a:xfrm>
            <a:prstGeom prst="rect">
              <a:avLst/>
            </a:prstGeom>
          </p:spPr>
          <p:txBody>
            <a:bodyPr wrap="none">
              <a:spAutoFit/>
            </a:bodyPr>
            <a:lstStyle/>
            <a:p>
              <a:pPr algn="r"/>
              <a:r>
                <a:rPr lang="en-US" sz="3524" dirty="0">
                  <a:solidFill>
                    <a:schemeClr val="accent1"/>
                  </a:solidFill>
                  <a:latin typeface="Roboto" panose="02000000000000000000" pitchFamily="2" charset="0"/>
                  <a:ea typeface="Roboto" panose="02000000000000000000" pitchFamily="2" charset="0"/>
                  <a:cs typeface="Roboto" panose="02000000000000000000" pitchFamily="2" charset="0"/>
                </a:rPr>
                <a:t>26%</a:t>
              </a:r>
            </a:p>
          </p:txBody>
        </p:sp>
        <p:grpSp>
          <p:nvGrpSpPr>
            <p:cNvPr id="219" name="Group 218">
              <a:extLst>
                <a:ext uri="{FF2B5EF4-FFF2-40B4-BE49-F238E27FC236}">
                  <a16:creationId xmlns:a16="http://schemas.microsoft.com/office/drawing/2014/main" id="{9005E398-77BF-1F4A-9B2F-940940623BF4}"/>
                </a:ext>
              </a:extLst>
            </p:cNvPr>
            <p:cNvGrpSpPr/>
            <p:nvPr/>
          </p:nvGrpSpPr>
          <p:grpSpPr>
            <a:xfrm>
              <a:off x="583278" y="4497123"/>
              <a:ext cx="2509364" cy="1372335"/>
              <a:chOff x="383764" y="1608333"/>
              <a:chExt cx="10865810" cy="5942357"/>
            </a:xfrm>
          </p:grpSpPr>
          <p:pic>
            <p:nvPicPr>
              <p:cNvPr id="222" name="Picture 221">
                <a:extLst>
                  <a:ext uri="{FF2B5EF4-FFF2-40B4-BE49-F238E27FC236}">
                    <a16:creationId xmlns:a16="http://schemas.microsoft.com/office/drawing/2014/main" id="{F7D3A9F1-0F12-674E-B3F0-4AA2931FB778}"/>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4724448" y="2816367"/>
                <a:ext cx="548069" cy="1205751"/>
              </a:xfrm>
              <a:prstGeom prst="rect">
                <a:avLst/>
              </a:prstGeom>
            </p:spPr>
          </p:pic>
          <p:pic>
            <p:nvPicPr>
              <p:cNvPr id="223" name="Picture 222">
                <a:extLst>
                  <a:ext uri="{FF2B5EF4-FFF2-40B4-BE49-F238E27FC236}">
                    <a16:creationId xmlns:a16="http://schemas.microsoft.com/office/drawing/2014/main" id="{E454DC4C-A989-FF48-9AF4-974043FDFA20}"/>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4724448" y="1610363"/>
                <a:ext cx="548069" cy="1205751"/>
              </a:xfrm>
              <a:prstGeom prst="rect">
                <a:avLst/>
              </a:prstGeom>
            </p:spPr>
          </p:pic>
          <p:pic>
            <p:nvPicPr>
              <p:cNvPr id="224" name="Picture 223">
                <a:extLst>
                  <a:ext uri="{FF2B5EF4-FFF2-40B4-BE49-F238E27FC236}">
                    <a16:creationId xmlns:a16="http://schemas.microsoft.com/office/drawing/2014/main" id="{F3ACE7A0-9D96-B54A-82EE-FAADC8E83D49}"/>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5279900" y="1610363"/>
                <a:ext cx="548069" cy="1205751"/>
              </a:xfrm>
              <a:prstGeom prst="rect">
                <a:avLst/>
              </a:prstGeom>
            </p:spPr>
          </p:pic>
          <p:pic>
            <p:nvPicPr>
              <p:cNvPr id="225" name="Picture 224">
                <a:extLst>
                  <a:ext uri="{FF2B5EF4-FFF2-40B4-BE49-F238E27FC236}">
                    <a16:creationId xmlns:a16="http://schemas.microsoft.com/office/drawing/2014/main" id="{6E467A71-9928-4E47-86F7-BDFEE2324FCD}"/>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5827969" y="1609856"/>
                <a:ext cx="548069" cy="1205751"/>
              </a:xfrm>
              <a:prstGeom prst="rect">
                <a:avLst/>
              </a:prstGeom>
            </p:spPr>
          </p:pic>
          <p:pic>
            <p:nvPicPr>
              <p:cNvPr id="226" name="Picture 225">
                <a:extLst>
                  <a:ext uri="{FF2B5EF4-FFF2-40B4-BE49-F238E27FC236}">
                    <a16:creationId xmlns:a16="http://schemas.microsoft.com/office/drawing/2014/main" id="{349A992E-19F4-4B4E-8D27-23DCADD04A7E}"/>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6358955" y="1609348"/>
                <a:ext cx="548069" cy="1205751"/>
              </a:xfrm>
              <a:prstGeom prst="rect">
                <a:avLst/>
              </a:prstGeom>
            </p:spPr>
          </p:pic>
          <p:pic>
            <p:nvPicPr>
              <p:cNvPr id="227" name="Picture 226">
                <a:extLst>
                  <a:ext uri="{FF2B5EF4-FFF2-40B4-BE49-F238E27FC236}">
                    <a16:creationId xmlns:a16="http://schemas.microsoft.com/office/drawing/2014/main" id="{09411903-15C8-674D-8C54-A85BACA54603}"/>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6895723" y="1610363"/>
                <a:ext cx="548069" cy="1205751"/>
              </a:xfrm>
              <a:prstGeom prst="rect">
                <a:avLst/>
              </a:prstGeom>
            </p:spPr>
          </p:pic>
          <p:pic>
            <p:nvPicPr>
              <p:cNvPr id="228" name="Picture 227">
                <a:extLst>
                  <a:ext uri="{FF2B5EF4-FFF2-40B4-BE49-F238E27FC236}">
                    <a16:creationId xmlns:a16="http://schemas.microsoft.com/office/drawing/2014/main" id="{7FBEEA99-7985-AD41-A02D-DE40BD1A36F6}"/>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7451175" y="1610363"/>
                <a:ext cx="548069" cy="1205751"/>
              </a:xfrm>
              <a:prstGeom prst="rect">
                <a:avLst/>
              </a:prstGeom>
            </p:spPr>
          </p:pic>
          <p:pic>
            <p:nvPicPr>
              <p:cNvPr id="229" name="Picture 228">
                <a:extLst>
                  <a:ext uri="{FF2B5EF4-FFF2-40B4-BE49-F238E27FC236}">
                    <a16:creationId xmlns:a16="http://schemas.microsoft.com/office/drawing/2014/main" id="{A9777387-4A72-654F-B2BA-1B8D4F01A4AF}"/>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7999243" y="1609856"/>
                <a:ext cx="548069" cy="1205751"/>
              </a:xfrm>
              <a:prstGeom prst="rect">
                <a:avLst/>
              </a:prstGeom>
            </p:spPr>
          </p:pic>
          <p:pic>
            <p:nvPicPr>
              <p:cNvPr id="230" name="Picture 229">
                <a:extLst>
                  <a:ext uri="{FF2B5EF4-FFF2-40B4-BE49-F238E27FC236}">
                    <a16:creationId xmlns:a16="http://schemas.microsoft.com/office/drawing/2014/main" id="{4E322ED2-5E4D-8349-9FB6-80224B29F0BF}"/>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8530230" y="1609348"/>
                <a:ext cx="548069" cy="1205751"/>
              </a:xfrm>
              <a:prstGeom prst="rect">
                <a:avLst/>
              </a:prstGeom>
            </p:spPr>
          </p:pic>
          <p:pic>
            <p:nvPicPr>
              <p:cNvPr id="231" name="Picture 230">
                <a:extLst>
                  <a:ext uri="{FF2B5EF4-FFF2-40B4-BE49-F238E27FC236}">
                    <a16:creationId xmlns:a16="http://schemas.microsoft.com/office/drawing/2014/main" id="{C1942D13-D687-CE44-A86E-8A6DB31544BD}"/>
                  </a:ext>
                </a:extLst>
              </p:cNvPr>
              <p:cNvPicPr>
                <a:picLocks noChangeAspect="1"/>
              </p:cNvPicPr>
              <p:nvPr/>
            </p:nvPicPr>
            <p:blipFill>
              <a:blip r:embed="rId19">
                <a:extLst>
                  <a:ext uri="{BEBA8EAE-BF5A-486C-A8C5-ECC9F3942E4B}">
                    <a14:imgProps xmlns:a14="http://schemas.microsoft.com/office/drawing/2010/main">
                      <a14:imgLayer r:embed="rId21">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9066998" y="1609348"/>
                <a:ext cx="548069" cy="1205751"/>
              </a:xfrm>
              <a:prstGeom prst="rect">
                <a:avLst/>
              </a:prstGeom>
            </p:spPr>
          </p:pic>
          <p:pic>
            <p:nvPicPr>
              <p:cNvPr id="232" name="Picture 231">
                <a:extLst>
                  <a:ext uri="{FF2B5EF4-FFF2-40B4-BE49-F238E27FC236}">
                    <a16:creationId xmlns:a16="http://schemas.microsoft.com/office/drawing/2014/main" id="{4BAACCE6-C850-7D4D-A903-A03D0A496087}"/>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9622450" y="1609348"/>
                <a:ext cx="548069" cy="1205751"/>
              </a:xfrm>
              <a:prstGeom prst="rect">
                <a:avLst/>
              </a:prstGeom>
            </p:spPr>
          </p:pic>
          <p:pic>
            <p:nvPicPr>
              <p:cNvPr id="233" name="Picture 232">
                <a:extLst>
                  <a:ext uri="{FF2B5EF4-FFF2-40B4-BE49-F238E27FC236}">
                    <a16:creationId xmlns:a16="http://schemas.microsoft.com/office/drawing/2014/main" id="{166636FD-9308-5D49-9F53-A19942F1AA30}"/>
                  </a:ext>
                </a:extLst>
              </p:cNvPr>
              <p:cNvPicPr>
                <a:picLocks noChangeAspect="1"/>
              </p:cNvPicPr>
              <p:nvPr/>
            </p:nvPicPr>
            <p:blipFill>
              <a:blip r:embed="rId19">
                <a:extLst>
                  <a:ext uri="{BEBA8EAE-BF5A-486C-A8C5-ECC9F3942E4B}">
                    <a14:imgProps xmlns:a14="http://schemas.microsoft.com/office/drawing/2010/main">
                      <a14:imgLayer r:embed="rId21">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10170518" y="1608841"/>
                <a:ext cx="548069" cy="1205751"/>
              </a:xfrm>
              <a:prstGeom prst="rect">
                <a:avLst/>
              </a:prstGeom>
            </p:spPr>
          </p:pic>
          <p:pic>
            <p:nvPicPr>
              <p:cNvPr id="234" name="Picture 233">
                <a:extLst>
                  <a:ext uri="{FF2B5EF4-FFF2-40B4-BE49-F238E27FC236}">
                    <a16:creationId xmlns:a16="http://schemas.microsoft.com/office/drawing/2014/main" id="{9E75BB9F-5D6F-ED4E-AD06-37D591222886}"/>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10701505" y="1608333"/>
                <a:ext cx="548069" cy="1205751"/>
              </a:xfrm>
              <a:prstGeom prst="rect">
                <a:avLst/>
              </a:prstGeom>
            </p:spPr>
          </p:pic>
          <p:pic>
            <p:nvPicPr>
              <p:cNvPr id="235" name="Picture 234">
                <a:extLst>
                  <a:ext uri="{FF2B5EF4-FFF2-40B4-BE49-F238E27FC236}">
                    <a16:creationId xmlns:a16="http://schemas.microsoft.com/office/drawing/2014/main" id="{B3F5E4AC-FAAA-594E-8B6A-062A2886EC8D}"/>
                  </a:ext>
                </a:extLst>
              </p:cNvPr>
              <p:cNvPicPr>
                <a:picLocks noChangeAspect="1"/>
              </p:cNvPicPr>
              <p:nvPr/>
            </p:nvPicPr>
            <p:blipFill>
              <a:blip r:embed="rId19">
                <a:extLst>
                  <a:ext uri="{BEBA8EAE-BF5A-486C-A8C5-ECC9F3942E4B}">
                    <a14:imgProps xmlns:a14="http://schemas.microsoft.com/office/drawing/2010/main">
                      <a14:imgLayer r:embed="rId22">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2554106" y="2815353"/>
                <a:ext cx="548069" cy="1205751"/>
              </a:xfrm>
              <a:prstGeom prst="rect">
                <a:avLst/>
              </a:prstGeom>
            </p:spPr>
          </p:pic>
          <p:pic>
            <p:nvPicPr>
              <p:cNvPr id="236" name="Picture 235">
                <a:extLst>
                  <a:ext uri="{FF2B5EF4-FFF2-40B4-BE49-F238E27FC236}">
                    <a16:creationId xmlns:a16="http://schemas.microsoft.com/office/drawing/2014/main" id="{EFCD9F09-F5DD-5543-8DE1-00F14A17C435}"/>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2554106" y="1609348"/>
                <a:ext cx="548069" cy="1205751"/>
              </a:xfrm>
              <a:prstGeom prst="rect">
                <a:avLst/>
              </a:prstGeom>
            </p:spPr>
          </p:pic>
          <p:pic>
            <p:nvPicPr>
              <p:cNvPr id="237" name="Picture 236">
                <a:extLst>
                  <a:ext uri="{FF2B5EF4-FFF2-40B4-BE49-F238E27FC236}">
                    <a16:creationId xmlns:a16="http://schemas.microsoft.com/office/drawing/2014/main" id="{D089B003-7325-1340-865B-840581529A3F}"/>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3109558" y="2815353"/>
                <a:ext cx="548069" cy="1205751"/>
              </a:xfrm>
              <a:prstGeom prst="rect">
                <a:avLst/>
              </a:prstGeom>
            </p:spPr>
          </p:pic>
          <p:pic>
            <p:nvPicPr>
              <p:cNvPr id="238" name="Picture 237">
                <a:extLst>
                  <a:ext uri="{FF2B5EF4-FFF2-40B4-BE49-F238E27FC236}">
                    <a16:creationId xmlns:a16="http://schemas.microsoft.com/office/drawing/2014/main" id="{38F823A2-6623-C542-8F97-51B3F34BE53F}"/>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3109558" y="1609348"/>
                <a:ext cx="548069" cy="1205751"/>
              </a:xfrm>
              <a:prstGeom prst="rect">
                <a:avLst/>
              </a:prstGeom>
            </p:spPr>
          </p:pic>
          <p:pic>
            <p:nvPicPr>
              <p:cNvPr id="239" name="Picture 238">
                <a:extLst>
                  <a:ext uri="{FF2B5EF4-FFF2-40B4-BE49-F238E27FC236}">
                    <a16:creationId xmlns:a16="http://schemas.microsoft.com/office/drawing/2014/main" id="{B3C444EB-BE9D-E94E-9038-92FE5028437C}"/>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3657627" y="2814845"/>
                <a:ext cx="548069" cy="1205751"/>
              </a:xfrm>
              <a:prstGeom prst="rect">
                <a:avLst/>
              </a:prstGeom>
            </p:spPr>
          </p:pic>
          <p:pic>
            <p:nvPicPr>
              <p:cNvPr id="240" name="Picture 239">
                <a:extLst>
                  <a:ext uri="{FF2B5EF4-FFF2-40B4-BE49-F238E27FC236}">
                    <a16:creationId xmlns:a16="http://schemas.microsoft.com/office/drawing/2014/main" id="{71787B12-08FE-5D43-B76E-DBE16E6C6B3A}"/>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3657627" y="1608841"/>
                <a:ext cx="548069" cy="1205751"/>
              </a:xfrm>
              <a:prstGeom prst="rect">
                <a:avLst/>
              </a:prstGeom>
            </p:spPr>
          </p:pic>
          <p:pic>
            <p:nvPicPr>
              <p:cNvPr id="241" name="Picture 240">
                <a:extLst>
                  <a:ext uri="{FF2B5EF4-FFF2-40B4-BE49-F238E27FC236}">
                    <a16:creationId xmlns:a16="http://schemas.microsoft.com/office/drawing/2014/main" id="{BE424D07-9FF2-9D4E-93B7-F9CAEC7ADA51}"/>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4188613" y="2814338"/>
                <a:ext cx="548069" cy="1205751"/>
              </a:xfrm>
              <a:prstGeom prst="rect">
                <a:avLst/>
              </a:prstGeom>
            </p:spPr>
          </p:pic>
          <p:pic>
            <p:nvPicPr>
              <p:cNvPr id="242" name="Picture 241">
                <a:extLst>
                  <a:ext uri="{FF2B5EF4-FFF2-40B4-BE49-F238E27FC236}">
                    <a16:creationId xmlns:a16="http://schemas.microsoft.com/office/drawing/2014/main" id="{64772003-1806-9C46-86A3-F91BD26E092F}"/>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4188613" y="1608333"/>
                <a:ext cx="548069" cy="1205751"/>
              </a:xfrm>
              <a:prstGeom prst="rect">
                <a:avLst/>
              </a:prstGeom>
            </p:spPr>
          </p:pic>
          <p:pic>
            <p:nvPicPr>
              <p:cNvPr id="243" name="Picture 242">
                <a:extLst>
                  <a:ext uri="{FF2B5EF4-FFF2-40B4-BE49-F238E27FC236}">
                    <a16:creationId xmlns:a16="http://schemas.microsoft.com/office/drawing/2014/main" id="{9AA3EC10-0450-024C-929D-52F7ED922CDF}"/>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383764" y="2815353"/>
                <a:ext cx="548069" cy="1205751"/>
              </a:xfrm>
              <a:prstGeom prst="rect">
                <a:avLst/>
              </a:prstGeom>
            </p:spPr>
          </p:pic>
          <p:pic>
            <p:nvPicPr>
              <p:cNvPr id="244" name="Picture 243">
                <a:extLst>
                  <a:ext uri="{FF2B5EF4-FFF2-40B4-BE49-F238E27FC236}">
                    <a16:creationId xmlns:a16="http://schemas.microsoft.com/office/drawing/2014/main" id="{B5E9C62E-6CCF-914E-9D97-6536D2B5515F}"/>
                  </a:ext>
                </a:extLst>
              </p:cNvPr>
              <p:cNvPicPr>
                <a:picLocks noChangeAspect="1"/>
              </p:cNvPicPr>
              <p:nvPr/>
            </p:nvPicPr>
            <p:blipFill>
              <a:blip r:embed="rId19">
                <a:extLst>
                  <a:ext uri="{BEBA8EAE-BF5A-486C-A8C5-ECC9F3942E4B}">
                    <a14:imgProps xmlns:a14="http://schemas.microsoft.com/office/drawing/2010/main">
                      <a14:imgLayer r:embed="rId21">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383764" y="1609348"/>
                <a:ext cx="548069" cy="1205751"/>
              </a:xfrm>
              <a:prstGeom prst="rect">
                <a:avLst/>
              </a:prstGeom>
            </p:spPr>
          </p:pic>
          <p:pic>
            <p:nvPicPr>
              <p:cNvPr id="245" name="Picture 244">
                <a:extLst>
                  <a:ext uri="{FF2B5EF4-FFF2-40B4-BE49-F238E27FC236}">
                    <a16:creationId xmlns:a16="http://schemas.microsoft.com/office/drawing/2014/main" id="{7FE36A4E-5C7B-3C49-9D17-07AE241011C8}"/>
                  </a:ext>
                </a:extLst>
              </p:cNvPr>
              <p:cNvPicPr>
                <a:picLocks noChangeAspect="1"/>
              </p:cNvPicPr>
              <p:nvPr/>
            </p:nvPicPr>
            <p:blipFill>
              <a:blip r:embed="rId19">
                <a:extLst>
                  <a:ext uri="{BEBA8EAE-BF5A-486C-A8C5-ECC9F3942E4B}">
                    <a14:imgProps xmlns:a14="http://schemas.microsoft.com/office/drawing/2010/main">
                      <a14:imgLayer r:embed="rId23">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939216" y="2815353"/>
                <a:ext cx="548069" cy="1205751"/>
              </a:xfrm>
              <a:prstGeom prst="rect">
                <a:avLst/>
              </a:prstGeom>
            </p:spPr>
          </p:pic>
          <p:pic>
            <p:nvPicPr>
              <p:cNvPr id="246" name="Picture 245">
                <a:extLst>
                  <a:ext uri="{FF2B5EF4-FFF2-40B4-BE49-F238E27FC236}">
                    <a16:creationId xmlns:a16="http://schemas.microsoft.com/office/drawing/2014/main" id="{F842E790-8C29-7A4A-9530-4CCCE66E64D8}"/>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939216" y="1609348"/>
                <a:ext cx="548069" cy="1205751"/>
              </a:xfrm>
              <a:prstGeom prst="rect">
                <a:avLst/>
              </a:prstGeom>
            </p:spPr>
          </p:pic>
          <p:pic>
            <p:nvPicPr>
              <p:cNvPr id="247" name="Picture 246">
                <a:extLst>
                  <a:ext uri="{FF2B5EF4-FFF2-40B4-BE49-F238E27FC236}">
                    <a16:creationId xmlns:a16="http://schemas.microsoft.com/office/drawing/2014/main" id="{FC209DD2-CB52-1C45-AA42-48AFE1850242}"/>
                  </a:ext>
                </a:extLst>
              </p:cNvPr>
              <p:cNvPicPr>
                <a:picLocks noChangeAspect="1"/>
              </p:cNvPicPr>
              <p:nvPr/>
            </p:nvPicPr>
            <p:blipFill>
              <a:blip r:embed="rId19">
                <a:extLst>
                  <a:ext uri="{BEBA8EAE-BF5A-486C-A8C5-ECC9F3942E4B}">
                    <a14:imgProps xmlns:a14="http://schemas.microsoft.com/office/drawing/2010/main">
                      <a14:imgLayer r:embed="rId24">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1487285" y="2814845"/>
                <a:ext cx="548069" cy="1205751"/>
              </a:xfrm>
              <a:prstGeom prst="rect">
                <a:avLst/>
              </a:prstGeom>
            </p:spPr>
          </p:pic>
          <p:pic>
            <p:nvPicPr>
              <p:cNvPr id="248" name="Picture 247">
                <a:extLst>
                  <a:ext uri="{FF2B5EF4-FFF2-40B4-BE49-F238E27FC236}">
                    <a16:creationId xmlns:a16="http://schemas.microsoft.com/office/drawing/2014/main" id="{421F920A-9D77-7A41-B8C0-66F391C57578}"/>
                  </a:ext>
                </a:extLst>
              </p:cNvPr>
              <p:cNvPicPr>
                <a:picLocks noChangeAspect="1"/>
              </p:cNvPicPr>
              <p:nvPr/>
            </p:nvPicPr>
            <p:blipFill>
              <a:blip r:embed="rId19">
                <a:extLst>
                  <a:ext uri="{BEBA8EAE-BF5A-486C-A8C5-ECC9F3942E4B}">
                    <a14:imgProps xmlns:a14="http://schemas.microsoft.com/office/drawing/2010/main">
                      <a14:imgLayer r:embed="rId25">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1487285" y="1608841"/>
                <a:ext cx="548069" cy="1205751"/>
              </a:xfrm>
              <a:prstGeom prst="rect">
                <a:avLst/>
              </a:prstGeom>
            </p:spPr>
          </p:pic>
          <p:pic>
            <p:nvPicPr>
              <p:cNvPr id="249" name="Picture 248">
                <a:extLst>
                  <a:ext uri="{FF2B5EF4-FFF2-40B4-BE49-F238E27FC236}">
                    <a16:creationId xmlns:a16="http://schemas.microsoft.com/office/drawing/2014/main" id="{EB0A7D85-D78B-7245-B27A-3336A0931038}"/>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2018271" y="2814338"/>
                <a:ext cx="548069" cy="1205751"/>
              </a:xfrm>
              <a:prstGeom prst="rect">
                <a:avLst/>
              </a:prstGeom>
            </p:spPr>
          </p:pic>
          <p:pic>
            <p:nvPicPr>
              <p:cNvPr id="250" name="Picture 249">
                <a:extLst>
                  <a:ext uri="{FF2B5EF4-FFF2-40B4-BE49-F238E27FC236}">
                    <a16:creationId xmlns:a16="http://schemas.microsoft.com/office/drawing/2014/main" id="{78077AB1-26F8-4540-8049-2A3829FF14FA}"/>
                  </a:ext>
                </a:extLst>
              </p:cNvPr>
              <p:cNvPicPr>
                <a:picLocks noChangeAspect="1"/>
              </p:cNvPicPr>
              <p:nvPr/>
            </p:nvPicPr>
            <p:blipFill>
              <a:blip r:embed="rId19">
                <a:extLst>
                  <a:ext uri="{BEBA8EAE-BF5A-486C-A8C5-ECC9F3942E4B}">
                    <a14:imgProps xmlns:a14="http://schemas.microsoft.com/office/drawing/2010/main">
                      <a14:imgLayer r:embed="rId26">
                        <a14:imgEffect>
                          <a14:backgroundRemoval t="5955" b="89733" l="9132" r="89498">
                            <a14:foregroundMark x1="88584" y1="49487" x2="78539" y2="54825"/>
                            <a14:foregroundMark x1="44292" y1="9240" x2="43836" y2="19302"/>
                            <a14:foregroundMark x1="41553" y1="5955" x2="37443" y2="11499"/>
                          </a14:backgroundRemoval>
                        </a14:imgEffect>
                      </a14:imgLayer>
                    </a14:imgProps>
                  </a:ext>
                </a:extLst>
              </a:blip>
              <a:stretch>
                <a:fillRect/>
              </a:stretch>
            </p:blipFill>
            <p:spPr>
              <a:xfrm>
                <a:off x="2018271" y="1608333"/>
                <a:ext cx="548069" cy="1205751"/>
              </a:xfrm>
              <a:prstGeom prst="rect">
                <a:avLst/>
              </a:prstGeom>
            </p:spPr>
          </p:pic>
          <p:pic>
            <p:nvPicPr>
              <p:cNvPr id="251" name="Picture 250">
                <a:extLst>
                  <a:ext uri="{FF2B5EF4-FFF2-40B4-BE49-F238E27FC236}">
                    <a16:creationId xmlns:a16="http://schemas.microsoft.com/office/drawing/2014/main" id="{A44512E2-33D4-BA4D-AC7E-A25838D7F695}"/>
                  </a:ext>
                </a:extLst>
              </p:cNvPr>
              <p:cNvPicPr>
                <a:picLocks noChangeAspect="1"/>
              </p:cNvPicPr>
              <p:nvPr/>
            </p:nvPicPr>
            <p:blipFill rotWithShape="1">
              <a:blip r:embed="rId27">
                <a:extLst>
                  <a:ext uri="{BEBA8EAE-BF5A-486C-A8C5-ECC9F3942E4B}">
                    <a14:imgProps xmlns:a14="http://schemas.microsoft.com/office/drawing/2010/main">
                      <a14:imgLayer r:embed="rId28">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0230515" y="6454553"/>
                <a:ext cx="447589" cy="1096137"/>
              </a:xfrm>
              <a:prstGeom prst="rect">
                <a:avLst/>
              </a:prstGeom>
            </p:spPr>
          </p:pic>
          <p:pic>
            <p:nvPicPr>
              <p:cNvPr id="252" name="Picture 251">
                <a:extLst>
                  <a:ext uri="{FF2B5EF4-FFF2-40B4-BE49-F238E27FC236}">
                    <a16:creationId xmlns:a16="http://schemas.microsoft.com/office/drawing/2014/main" id="{24E0785D-AA09-2E49-A00C-C28C509F6A8C}"/>
                  </a:ext>
                </a:extLst>
              </p:cNvPr>
              <p:cNvPicPr>
                <a:picLocks noChangeAspect="1"/>
              </p:cNvPicPr>
              <p:nvPr/>
            </p:nvPicPr>
            <p:blipFill rotWithShape="1">
              <a:blip r:embed="rId27">
                <a:extLst>
                  <a:ext uri="{BEBA8EAE-BF5A-486C-A8C5-ECC9F3942E4B}">
                    <a14:imgProps xmlns:a14="http://schemas.microsoft.com/office/drawing/2010/main">
                      <a14:imgLayer r:embed="rId29">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693538" y="6454553"/>
                <a:ext cx="447589" cy="1096137"/>
              </a:xfrm>
              <a:prstGeom prst="rect">
                <a:avLst/>
              </a:prstGeom>
            </p:spPr>
          </p:pic>
          <p:pic>
            <p:nvPicPr>
              <p:cNvPr id="253" name="Picture 252">
                <a:extLst>
                  <a:ext uri="{FF2B5EF4-FFF2-40B4-BE49-F238E27FC236}">
                    <a16:creationId xmlns:a16="http://schemas.microsoft.com/office/drawing/2014/main" id="{709BB294-F827-E746-90F4-4C1A12F1BB8C}"/>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0785758" y="6454553"/>
                <a:ext cx="447589" cy="1096137"/>
              </a:xfrm>
              <a:prstGeom prst="rect">
                <a:avLst/>
              </a:prstGeom>
            </p:spPr>
          </p:pic>
          <p:pic>
            <p:nvPicPr>
              <p:cNvPr id="254" name="Picture 253">
                <a:extLst>
                  <a:ext uri="{FF2B5EF4-FFF2-40B4-BE49-F238E27FC236}">
                    <a16:creationId xmlns:a16="http://schemas.microsoft.com/office/drawing/2014/main" id="{5465083B-EE6A-2A45-B8A2-FD834838B6F2}"/>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143868" y="6454553"/>
                <a:ext cx="447589" cy="1096137"/>
              </a:xfrm>
              <a:prstGeom prst="rect">
                <a:avLst/>
              </a:prstGeom>
            </p:spPr>
          </p:pic>
          <p:pic>
            <p:nvPicPr>
              <p:cNvPr id="255" name="Picture 254">
                <a:extLst>
                  <a:ext uri="{FF2B5EF4-FFF2-40B4-BE49-F238E27FC236}">
                    <a16:creationId xmlns:a16="http://schemas.microsoft.com/office/drawing/2014/main" id="{4CA2426A-D2A6-B943-BF89-6056DADF3483}"/>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8607100" y="6454553"/>
                <a:ext cx="447589" cy="1096137"/>
              </a:xfrm>
              <a:prstGeom prst="rect">
                <a:avLst/>
              </a:prstGeom>
            </p:spPr>
          </p:pic>
          <p:pic>
            <p:nvPicPr>
              <p:cNvPr id="256" name="Picture 255">
                <a:extLst>
                  <a:ext uri="{FF2B5EF4-FFF2-40B4-BE49-F238E27FC236}">
                    <a16:creationId xmlns:a16="http://schemas.microsoft.com/office/drawing/2014/main" id="{4FED2B10-07E7-6249-B163-94A527C8AC87}"/>
                  </a:ext>
                </a:extLst>
              </p:cNvPr>
              <p:cNvPicPr>
                <a:picLocks noChangeAspect="1"/>
              </p:cNvPicPr>
              <p:nvPr/>
            </p:nvPicPr>
            <p:blipFill rotWithShape="1">
              <a:blip r:embed="rId27">
                <a:extLst>
                  <a:ext uri="{BEBA8EAE-BF5A-486C-A8C5-ECC9F3942E4B}">
                    <a14:imgProps xmlns:a14="http://schemas.microsoft.com/office/drawing/2010/main">
                      <a14:imgLayer r:embed="rId31">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7515089" y="6454553"/>
                <a:ext cx="447589" cy="1096137"/>
              </a:xfrm>
              <a:prstGeom prst="rect">
                <a:avLst/>
              </a:prstGeom>
            </p:spPr>
          </p:pic>
          <p:pic>
            <p:nvPicPr>
              <p:cNvPr id="257" name="Picture 256">
                <a:extLst>
                  <a:ext uri="{FF2B5EF4-FFF2-40B4-BE49-F238E27FC236}">
                    <a16:creationId xmlns:a16="http://schemas.microsoft.com/office/drawing/2014/main" id="{FD33C444-BE84-4945-B639-458F88B660AA}"/>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6978112" y="6454553"/>
                <a:ext cx="447589" cy="1096137"/>
              </a:xfrm>
              <a:prstGeom prst="rect">
                <a:avLst/>
              </a:prstGeom>
            </p:spPr>
          </p:pic>
          <p:pic>
            <p:nvPicPr>
              <p:cNvPr id="258" name="Picture 257">
                <a:extLst>
                  <a:ext uri="{FF2B5EF4-FFF2-40B4-BE49-F238E27FC236}">
                    <a16:creationId xmlns:a16="http://schemas.microsoft.com/office/drawing/2014/main" id="{C403D7A4-46AF-9945-A0A6-05ADAFB7D49A}"/>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8070332" y="6454553"/>
                <a:ext cx="447589" cy="1096137"/>
              </a:xfrm>
              <a:prstGeom prst="rect">
                <a:avLst/>
              </a:prstGeom>
            </p:spPr>
          </p:pic>
          <p:pic>
            <p:nvPicPr>
              <p:cNvPr id="259" name="Picture 258">
                <a:extLst>
                  <a:ext uri="{FF2B5EF4-FFF2-40B4-BE49-F238E27FC236}">
                    <a16:creationId xmlns:a16="http://schemas.microsoft.com/office/drawing/2014/main" id="{E11388DC-EA73-5F42-8A4A-3FF3D09838FC}"/>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6428442" y="6454553"/>
                <a:ext cx="447589" cy="1096137"/>
              </a:xfrm>
              <a:prstGeom prst="rect">
                <a:avLst/>
              </a:prstGeom>
            </p:spPr>
          </p:pic>
          <p:pic>
            <p:nvPicPr>
              <p:cNvPr id="260" name="Picture 259">
                <a:extLst>
                  <a:ext uri="{FF2B5EF4-FFF2-40B4-BE49-F238E27FC236}">
                    <a16:creationId xmlns:a16="http://schemas.microsoft.com/office/drawing/2014/main" id="{C6ACBE83-DBDD-A346-A283-274943F413C0}"/>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5891673" y="6454553"/>
                <a:ext cx="447589" cy="1096137"/>
              </a:xfrm>
              <a:prstGeom prst="rect">
                <a:avLst/>
              </a:prstGeom>
            </p:spPr>
          </p:pic>
          <p:pic>
            <p:nvPicPr>
              <p:cNvPr id="261" name="Picture 260">
                <a:extLst>
                  <a:ext uri="{FF2B5EF4-FFF2-40B4-BE49-F238E27FC236}">
                    <a16:creationId xmlns:a16="http://schemas.microsoft.com/office/drawing/2014/main" id="{60A1ECFE-67FE-0948-B330-D3A820D7A029}"/>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4798325" y="6454553"/>
                <a:ext cx="447589" cy="1096137"/>
              </a:xfrm>
              <a:prstGeom prst="rect">
                <a:avLst/>
              </a:prstGeom>
            </p:spPr>
          </p:pic>
          <p:pic>
            <p:nvPicPr>
              <p:cNvPr id="262" name="Picture 261">
                <a:extLst>
                  <a:ext uri="{FF2B5EF4-FFF2-40B4-BE49-F238E27FC236}">
                    <a16:creationId xmlns:a16="http://schemas.microsoft.com/office/drawing/2014/main" id="{F6CE69B9-94BE-5840-923F-8FD4B0AE6D0E}"/>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4261348" y="6454553"/>
                <a:ext cx="447589" cy="1096137"/>
              </a:xfrm>
              <a:prstGeom prst="rect">
                <a:avLst/>
              </a:prstGeom>
            </p:spPr>
          </p:pic>
          <p:pic>
            <p:nvPicPr>
              <p:cNvPr id="263" name="Picture 262">
                <a:extLst>
                  <a:ext uri="{FF2B5EF4-FFF2-40B4-BE49-F238E27FC236}">
                    <a16:creationId xmlns:a16="http://schemas.microsoft.com/office/drawing/2014/main" id="{B78E3E80-7506-8240-91E4-F39C047AFF47}"/>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5353568" y="6454553"/>
                <a:ext cx="447589" cy="1096137"/>
              </a:xfrm>
              <a:prstGeom prst="rect">
                <a:avLst/>
              </a:prstGeom>
            </p:spPr>
          </p:pic>
          <p:pic>
            <p:nvPicPr>
              <p:cNvPr id="264" name="Picture 263">
                <a:extLst>
                  <a:ext uri="{FF2B5EF4-FFF2-40B4-BE49-F238E27FC236}">
                    <a16:creationId xmlns:a16="http://schemas.microsoft.com/office/drawing/2014/main" id="{08029B2F-7488-474D-B7DC-2D95F77789C5}"/>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3711678" y="6454553"/>
                <a:ext cx="447589" cy="1096137"/>
              </a:xfrm>
              <a:prstGeom prst="rect">
                <a:avLst/>
              </a:prstGeom>
            </p:spPr>
          </p:pic>
          <p:pic>
            <p:nvPicPr>
              <p:cNvPr id="265" name="Picture 264">
                <a:extLst>
                  <a:ext uri="{FF2B5EF4-FFF2-40B4-BE49-F238E27FC236}">
                    <a16:creationId xmlns:a16="http://schemas.microsoft.com/office/drawing/2014/main" id="{E829FA5A-2B63-8D41-9586-50374F8FF245}"/>
                  </a:ext>
                </a:extLst>
              </p:cNvPr>
              <p:cNvPicPr>
                <a:picLocks noChangeAspect="1"/>
              </p:cNvPicPr>
              <p:nvPr/>
            </p:nvPicPr>
            <p:blipFill rotWithShape="1">
              <a:blip r:embed="rId27">
                <a:extLst>
                  <a:ext uri="{BEBA8EAE-BF5A-486C-A8C5-ECC9F3942E4B}">
                    <a14:imgProps xmlns:a14="http://schemas.microsoft.com/office/drawing/2010/main">
                      <a14:imgLayer r:embed="rId33">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3174909" y="6454553"/>
                <a:ext cx="447589" cy="1096137"/>
              </a:xfrm>
              <a:prstGeom prst="rect">
                <a:avLst/>
              </a:prstGeom>
            </p:spPr>
          </p:pic>
          <p:pic>
            <p:nvPicPr>
              <p:cNvPr id="266" name="Picture 265">
                <a:extLst>
                  <a:ext uri="{FF2B5EF4-FFF2-40B4-BE49-F238E27FC236}">
                    <a16:creationId xmlns:a16="http://schemas.microsoft.com/office/drawing/2014/main" id="{4984BB78-E748-E944-A1C6-945AD58E3F43}"/>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2082898" y="6454553"/>
                <a:ext cx="447589" cy="1096137"/>
              </a:xfrm>
              <a:prstGeom prst="rect">
                <a:avLst/>
              </a:prstGeom>
            </p:spPr>
          </p:pic>
          <p:pic>
            <p:nvPicPr>
              <p:cNvPr id="267" name="Picture 266">
                <a:extLst>
                  <a:ext uri="{FF2B5EF4-FFF2-40B4-BE49-F238E27FC236}">
                    <a16:creationId xmlns:a16="http://schemas.microsoft.com/office/drawing/2014/main" id="{76F3F892-5939-1248-A4DD-D7592E0C3584}"/>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545921" y="6454553"/>
                <a:ext cx="447589" cy="1096137"/>
              </a:xfrm>
              <a:prstGeom prst="rect">
                <a:avLst/>
              </a:prstGeom>
            </p:spPr>
          </p:pic>
          <p:pic>
            <p:nvPicPr>
              <p:cNvPr id="268" name="Picture 267">
                <a:extLst>
                  <a:ext uri="{FF2B5EF4-FFF2-40B4-BE49-F238E27FC236}">
                    <a16:creationId xmlns:a16="http://schemas.microsoft.com/office/drawing/2014/main" id="{1A65E7E3-E932-2544-87C1-AACCF6E3E5CB}"/>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2638141" y="6454553"/>
                <a:ext cx="447589" cy="1096137"/>
              </a:xfrm>
              <a:prstGeom prst="rect">
                <a:avLst/>
              </a:prstGeom>
            </p:spPr>
          </p:pic>
          <p:pic>
            <p:nvPicPr>
              <p:cNvPr id="269" name="Picture 268">
                <a:extLst>
                  <a:ext uri="{FF2B5EF4-FFF2-40B4-BE49-F238E27FC236}">
                    <a16:creationId xmlns:a16="http://schemas.microsoft.com/office/drawing/2014/main" id="{14B6FEC9-1B40-5440-996A-5B41619BE626}"/>
                  </a:ext>
                </a:extLst>
              </p:cNvPr>
              <p:cNvPicPr>
                <a:picLocks noChangeAspect="1"/>
              </p:cNvPicPr>
              <p:nvPr/>
            </p:nvPicPr>
            <p:blipFill rotWithShape="1">
              <a:blip r:embed="rId27">
                <a:extLst>
                  <a:ext uri="{BEBA8EAE-BF5A-486C-A8C5-ECC9F3942E4B}">
                    <a14:imgProps xmlns:a14="http://schemas.microsoft.com/office/drawing/2010/main">
                      <a14:imgLayer r:embed="rId33">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96251" y="6454553"/>
                <a:ext cx="447589" cy="1096137"/>
              </a:xfrm>
              <a:prstGeom prst="rect">
                <a:avLst/>
              </a:prstGeom>
            </p:spPr>
          </p:pic>
          <p:pic>
            <p:nvPicPr>
              <p:cNvPr id="270" name="Picture 269">
                <a:extLst>
                  <a:ext uri="{FF2B5EF4-FFF2-40B4-BE49-F238E27FC236}">
                    <a16:creationId xmlns:a16="http://schemas.microsoft.com/office/drawing/2014/main" id="{3FDF0BCE-0632-2B42-AD8E-0A735D6436F8}"/>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459483" y="6454553"/>
                <a:ext cx="447589" cy="1096137"/>
              </a:xfrm>
              <a:prstGeom prst="rect">
                <a:avLst/>
              </a:prstGeom>
            </p:spPr>
          </p:pic>
          <p:pic>
            <p:nvPicPr>
              <p:cNvPr id="271" name="Picture 270">
                <a:extLst>
                  <a:ext uri="{FF2B5EF4-FFF2-40B4-BE49-F238E27FC236}">
                    <a16:creationId xmlns:a16="http://schemas.microsoft.com/office/drawing/2014/main" id="{C3F86E14-ACB7-1447-A443-1CF096FAF4A2}"/>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0230515" y="5249310"/>
                <a:ext cx="447589" cy="1096137"/>
              </a:xfrm>
              <a:prstGeom prst="rect">
                <a:avLst/>
              </a:prstGeom>
            </p:spPr>
          </p:pic>
          <p:pic>
            <p:nvPicPr>
              <p:cNvPr id="272" name="Picture 271">
                <a:extLst>
                  <a:ext uri="{FF2B5EF4-FFF2-40B4-BE49-F238E27FC236}">
                    <a16:creationId xmlns:a16="http://schemas.microsoft.com/office/drawing/2014/main" id="{9C3105E2-B46C-4242-B079-54DC5D581202}"/>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693538" y="5249310"/>
                <a:ext cx="447589" cy="1096137"/>
              </a:xfrm>
              <a:prstGeom prst="rect">
                <a:avLst/>
              </a:prstGeom>
            </p:spPr>
          </p:pic>
          <p:pic>
            <p:nvPicPr>
              <p:cNvPr id="273" name="Picture 272">
                <a:extLst>
                  <a:ext uri="{FF2B5EF4-FFF2-40B4-BE49-F238E27FC236}">
                    <a16:creationId xmlns:a16="http://schemas.microsoft.com/office/drawing/2014/main" id="{27688A66-5BEB-154F-9B42-C80C9008AA1A}"/>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0785758" y="5249310"/>
                <a:ext cx="447589" cy="1096137"/>
              </a:xfrm>
              <a:prstGeom prst="rect">
                <a:avLst/>
              </a:prstGeom>
            </p:spPr>
          </p:pic>
          <p:pic>
            <p:nvPicPr>
              <p:cNvPr id="274" name="Picture 273">
                <a:extLst>
                  <a:ext uri="{FF2B5EF4-FFF2-40B4-BE49-F238E27FC236}">
                    <a16:creationId xmlns:a16="http://schemas.microsoft.com/office/drawing/2014/main" id="{C953B26A-595D-FE41-92DF-3C3291FC7CB8}"/>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143868" y="5249310"/>
                <a:ext cx="447589" cy="1096137"/>
              </a:xfrm>
              <a:prstGeom prst="rect">
                <a:avLst/>
              </a:prstGeom>
            </p:spPr>
          </p:pic>
          <p:pic>
            <p:nvPicPr>
              <p:cNvPr id="275" name="Picture 274">
                <a:extLst>
                  <a:ext uri="{FF2B5EF4-FFF2-40B4-BE49-F238E27FC236}">
                    <a16:creationId xmlns:a16="http://schemas.microsoft.com/office/drawing/2014/main" id="{3C1E52C1-A610-F14B-8CD3-68A4B27E92E6}"/>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8607100" y="5249310"/>
                <a:ext cx="447589" cy="1096137"/>
              </a:xfrm>
              <a:prstGeom prst="rect">
                <a:avLst/>
              </a:prstGeom>
            </p:spPr>
          </p:pic>
          <p:pic>
            <p:nvPicPr>
              <p:cNvPr id="276" name="Picture 275">
                <a:extLst>
                  <a:ext uri="{FF2B5EF4-FFF2-40B4-BE49-F238E27FC236}">
                    <a16:creationId xmlns:a16="http://schemas.microsoft.com/office/drawing/2014/main" id="{BB2803C9-8A5F-394D-A845-7FCDA63E093F}"/>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7515089" y="5249310"/>
                <a:ext cx="447589" cy="1096137"/>
              </a:xfrm>
              <a:prstGeom prst="rect">
                <a:avLst/>
              </a:prstGeom>
            </p:spPr>
          </p:pic>
          <p:pic>
            <p:nvPicPr>
              <p:cNvPr id="277" name="Picture 276">
                <a:extLst>
                  <a:ext uri="{FF2B5EF4-FFF2-40B4-BE49-F238E27FC236}">
                    <a16:creationId xmlns:a16="http://schemas.microsoft.com/office/drawing/2014/main" id="{9863B53D-F95B-CA4E-AE37-90379244440D}"/>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6978112" y="5249310"/>
                <a:ext cx="447589" cy="1096137"/>
              </a:xfrm>
              <a:prstGeom prst="rect">
                <a:avLst/>
              </a:prstGeom>
            </p:spPr>
          </p:pic>
          <p:pic>
            <p:nvPicPr>
              <p:cNvPr id="278" name="Picture 277">
                <a:extLst>
                  <a:ext uri="{FF2B5EF4-FFF2-40B4-BE49-F238E27FC236}">
                    <a16:creationId xmlns:a16="http://schemas.microsoft.com/office/drawing/2014/main" id="{F230ECDC-B280-C64A-BDC1-C504D7D06356}"/>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8070332" y="5249310"/>
                <a:ext cx="447589" cy="1096137"/>
              </a:xfrm>
              <a:prstGeom prst="rect">
                <a:avLst/>
              </a:prstGeom>
            </p:spPr>
          </p:pic>
          <p:pic>
            <p:nvPicPr>
              <p:cNvPr id="279" name="Picture 278">
                <a:extLst>
                  <a:ext uri="{FF2B5EF4-FFF2-40B4-BE49-F238E27FC236}">
                    <a16:creationId xmlns:a16="http://schemas.microsoft.com/office/drawing/2014/main" id="{9F84389E-58A8-424C-AB6A-61C222179B2E}"/>
                  </a:ext>
                </a:extLst>
              </p:cNvPr>
              <p:cNvPicPr>
                <a:picLocks noChangeAspect="1"/>
              </p:cNvPicPr>
              <p:nvPr/>
            </p:nvPicPr>
            <p:blipFill rotWithShape="1">
              <a:blip r:embed="rId27">
                <a:extLst>
                  <a:ext uri="{BEBA8EAE-BF5A-486C-A8C5-ECC9F3942E4B}">
                    <a14:imgProps xmlns:a14="http://schemas.microsoft.com/office/drawing/2010/main">
                      <a14:imgLayer r:embed="rId34">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6428442" y="5249310"/>
                <a:ext cx="447589" cy="1096137"/>
              </a:xfrm>
              <a:prstGeom prst="rect">
                <a:avLst/>
              </a:prstGeom>
            </p:spPr>
          </p:pic>
          <p:pic>
            <p:nvPicPr>
              <p:cNvPr id="280" name="Picture 279">
                <a:extLst>
                  <a:ext uri="{FF2B5EF4-FFF2-40B4-BE49-F238E27FC236}">
                    <a16:creationId xmlns:a16="http://schemas.microsoft.com/office/drawing/2014/main" id="{66785569-CE3E-E045-8F2C-1981B2D564EF}"/>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5891673" y="5249310"/>
                <a:ext cx="447589" cy="1096137"/>
              </a:xfrm>
              <a:prstGeom prst="rect">
                <a:avLst/>
              </a:prstGeom>
            </p:spPr>
          </p:pic>
          <p:pic>
            <p:nvPicPr>
              <p:cNvPr id="281" name="Picture 280">
                <a:extLst>
                  <a:ext uri="{FF2B5EF4-FFF2-40B4-BE49-F238E27FC236}">
                    <a16:creationId xmlns:a16="http://schemas.microsoft.com/office/drawing/2014/main" id="{8EB18887-1D3F-3F4C-855F-2A61A7C78134}"/>
                  </a:ext>
                </a:extLst>
              </p:cNvPr>
              <p:cNvPicPr>
                <a:picLocks noChangeAspect="1"/>
              </p:cNvPicPr>
              <p:nvPr/>
            </p:nvPicPr>
            <p:blipFill rotWithShape="1">
              <a:blip r:embed="rId27">
                <a:extLst>
                  <a:ext uri="{BEBA8EAE-BF5A-486C-A8C5-ECC9F3942E4B}">
                    <a14:imgProps xmlns:a14="http://schemas.microsoft.com/office/drawing/2010/main">
                      <a14:imgLayer r:embed="rId29">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4798325" y="5249310"/>
                <a:ext cx="447589" cy="1096137"/>
              </a:xfrm>
              <a:prstGeom prst="rect">
                <a:avLst/>
              </a:prstGeom>
            </p:spPr>
          </p:pic>
          <p:pic>
            <p:nvPicPr>
              <p:cNvPr id="282" name="Picture 281">
                <a:extLst>
                  <a:ext uri="{FF2B5EF4-FFF2-40B4-BE49-F238E27FC236}">
                    <a16:creationId xmlns:a16="http://schemas.microsoft.com/office/drawing/2014/main" id="{43F164E6-FD6A-4844-8532-3C59303BAF5C}"/>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4261348" y="5249310"/>
                <a:ext cx="447589" cy="1096137"/>
              </a:xfrm>
              <a:prstGeom prst="rect">
                <a:avLst/>
              </a:prstGeom>
            </p:spPr>
          </p:pic>
          <p:pic>
            <p:nvPicPr>
              <p:cNvPr id="283" name="Picture 282">
                <a:extLst>
                  <a:ext uri="{FF2B5EF4-FFF2-40B4-BE49-F238E27FC236}">
                    <a16:creationId xmlns:a16="http://schemas.microsoft.com/office/drawing/2014/main" id="{3BFA457B-AA30-294E-B755-B30A79C8E667}"/>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5353568" y="5249310"/>
                <a:ext cx="447589" cy="1096137"/>
              </a:xfrm>
              <a:prstGeom prst="rect">
                <a:avLst/>
              </a:prstGeom>
            </p:spPr>
          </p:pic>
          <p:pic>
            <p:nvPicPr>
              <p:cNvPr id="286" name="Picture 285">
                <a:extLst>
                  <a:ext uri="{FF2B5EF4-FFF2-40B4-BE49-F238E27FC236}">
                    <a16:creationId xmlns:a16="http://schemas.microsoft.com/office/drawing/2014/main" id="{9B4F1085-E446-214C-ABA2-A8C7315C8705}"/>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3711678" y="5249310"/>
                <a:ext cx="447589" cy="1096137"/>
              </a:xfrm>
              <a:prstGeom prst="rect">
                <a:avLst/>
              </a:prstGeom>
            </p:spPr>
          </p:pic>
          <p:pic>
            <p:nvPicPr>
              <p:cNvPr id="287" name="Picture 286">
                <a:extLst>
                  <a:ext uri="{FF2B5EF4-FFF2-40B4-BE49-F238E27FC236}">
                    <a16:creationId xmlns:a16="http://schemas.microsoft.com/office/drawing/2014/main" id="{34C8497A-152F-4F4D-988B-F3DA1969817D}"/>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3174909" y="5249310"/>
                <a:ext cx="447589" cy="1096137"/>
              </a:xfrm>
              <a:prstGeom prst="rect">
                <a:avLst/>
              </a:prstGeom>
            </p:spPr>
          </p:pic>
          <p:pic>
            <p:nvPicPr>
              <p:cNvPr id="288" name="Picture 287">
                <a:extLst>
                  <a:ext uri="{FF2B5EF4-FFF2-40B4-BE49-F238E27FC236}">
                    <a16:creationId xmlns:a16="http://schemas.microsoft.com/office/drawing/2014/main" id="{3F77FBA2-21D0-2D47-AB19-1C34DD7D57D0}"/>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2082898" y="5249310"/>
                <a:ext cx="447589" cy="1096137"/>
              </a:xfrm>
              <a:prstGeom prst="rect">
                <a:avLst/>
              </a:prstGeom>
            </p:spPr>
          </p:pic>
          <p:pic>
            <p:nvPicPr>
              <p:cNvPr id="289" name="Picture 288">
                <a:extLst>
                  <a:ext uri="{FF2B5EF4-FFF2-40B4-BE49-F238E27FC236}">
                    <a16:creationId xmlns:a16="http://schemas.microsoft.com/office/drawing/2014/main" id="{0285D672-3954-8941-80B0-B8880ADB06BC}"/>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545921" y="5249310"/>
                <a:ext cx="447589" cy="1096137"/>
              </a:xfrm>
              <a:prstGeom prst="rect">
                <a:avLst/>
              </a:prstGeom>
            </p:spPr>
          </p:pic>
          <p:pic>
            <p:nvPicPr>
              <p:cNvPr id="290" name="Picture 289">
                <a:extLst>
                  <a:ext uri="{FF2B5EF4-FFF2-40B4-BE49-F238E27FC236}">
                    <a16:creationId xmlns:a16="http://schemas.microsoft.com/office/drawing/2014/main" id="{67198C98-D821-2847-8951-83F41830F7C3}"/>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2638141" y="5249310"/>
                <a:ext cx="447589" cy="1096137"/>
              </a:xfrm>
              <a:prstGeom prst="rect">
                <a:avLst/>
              </a:prstGeom>
            </p:spPr>
          </p:pic>
          <p:pic>
            <p:nvPicPr>
              <p:cNvPr id="291" name="Picture 290">
                <a:extLst>
                  <a:ext uri="{FF2B5EF4-FFF2-40B4-BE49-F238E27FC236}">
                    <a16:creationId xmlns:a16="http://schemas.microsoft.com/office/drawing/2014/main" id="{8C20CF10-8B41-4042-94B4-6909C464C36E}"/>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96251" y="5249310"/>
                <a:ext cx="447589" cy="1096137"/>
              </a:xfrm>
              <a:prstGeom prst="rect">
                <a:avLst/>
              </a:prstGeom>
            </p:spPr>
          </p:pic>
          <p:pic>
            <p:nvPicPr>
              <p:cNvPr id="292" name="Picture 291">
                <a:extLst>
                  <a:ext uri="{FF2B5EF4-FFF2-40B4-BE49-F238E27FC236}">
                    <a16:creationId xmlns:a16="http://schemas.microsoft.com/office/drawing/2014/main" id="{3F120594-BD7F-3545-A200-93E7233ED036}"/>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459483" y="5249310"/>
                <a:ext cx="447589" cy="1096137"/>
              </a:xfrm>
              <a:prstGeom prst="rect">
                <a:avLst/>
              </a:prstGeom>
            </p:spPr>
          </p:pic>
          <p:pic>
            <p:nvPicPr>
              <p:cNvPr id="293" name="Picture 292">
                <a:extLst>
                  <a:ext uri="{FF2B5EF4-FFF2-40B4-BE49-F238E27FC236}">
                    <a16:creationId xmlns:a16="http://schemas.microsoft.com/office/drawing/2014/main" id="{EB08608B-2775-3F4C-B176-287C5870C433}"/>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0230515" y="4041275"/>
                <a:ext cx="447589" cy="1096137"/>
              </a:xfrm>
              <a:prstGeom prst="rect">
                <a:avLst/>
              </a:prstGeom>
            </p:spPr>
          </p:pic>
          <p:pic>
            <p:nvPicPr>
              <p:cNvPr id="294" name="Picture 293">
                <a:extLst>
                  <a:ext uri="{FF2B5EF4-FFF2-40B4-BE49-F238E27FC236}">
                    <a16:creationId xmlns:a16="http://schemas.microsoft.com/office/drawing/2014/main" id="{00B48760-4C1B-984F-800B-80F6AA7C721F}"/>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693538" y="4041275"/>
                <a:ext cx="447589" cy="1096137"/>
              </a:xfrm>
              <a:prstGeom prst="rect">
                <a:avLst/>
              </a:prstGeom>
            </p:spPr>
          </p:pic>
          <p:pic>
            <p:nvPicPr>
              <p:cNvPr id="295" name="Picture 294">
                <a:extLst>
                  <a:ext uri="{FF2B5EF4-FFF2-40B4-BE49-F238E27FC236}">
                    <a16:creationId xmlns:a16="http://schemas.microsoft.com/office/drawing/2014/main" id="{6FCE5055-F82D-614B-AC38-E8287F0E6454}"/>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0785758" y="4041275"/>
                <a:ext cx="447589" cy="1096137"/>
              </a:xfrm>
              <a:prstGeom prst="rect">
                <a:avLst/>
              </a:prstGeom>
            </p:spPr>
          </p:pic>
          <p:pic>
            <p:nvPicPr>
              <p:cNvPr id="296" name="Picture 295">
                <a:extLst>
                  <a:ext uri="{FF2B5EF4-FFF2-40B4-BE49-F238E27FC236}">
                    <a16:creationId xmlns:a16="http://schemas.microsoft.com/office/drawing/2014/main" id="{F08CF05C-47DD-7C49-BA27-382E2D1CECF9}"/>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143868" y="4041275"/>
                <a:ext cx="447589" cy="1096137"/>
              </a:xfrm>
              <a:prstGeom prst="rect">
                <a:avLst/>
              </a:prstGeom>
            </p:spPr>
          </p:pic>
          <p:pic>
            <p:nvPicPr>
              <p:cNvPr id="297" name="Picture 296">
                <a:extLst>
                  <a:ext uri="{FF2B5EF4-FFF2-40B4-BE49-F238E27FC236}">
                    <a16:creationId xmlns:a16="http://schemas.microsoft.com/office/drawing/2014/main" id="{D57211B0-B449-BB46-A745-3C7B9009FF29}"/>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8607100" y="4041275"/>
                <a:ext cx="447589" cy="1096137"/>
              </a:xfrm>
              <a:prstGeom prst="rect">
                <a:avLst/>
              </a:prstGeom>
            </p:spPr>
          </p:pic>
          <p:pic>
            <p:nvPicPr>
              <p:cNvPr id="298" name="Picture 297">
                <a:extLst>
                  <a:ext uri="{FF2B5EF4-FFF2-40B4-BE49-F238E27FC236}">
                    <a16:creationId xmlns:a16="http://schemas.microsoft.com/office/drawing/2014/main" id="{41BB2759-93AC-3C45-B76F-A303BCE1A7D4}"/>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7515089" y="4041275"/>
                <a:ext cx="447589" cy="1096137"/>
              </a:xfrm>
              <a:prstGeom prst="rect">
                <a:avLst/>
              </a:prstGeom>
            </p:spPr>
          </p:pic>
          <p:pic>
            <p:nvPicPr>
              <p:cNvPr id="301" name="Picture 300">
                <a:extLst>
                  <a:ext uri="{FF2B5EF4-FFF2-40B4-BE49-F238E27FC236}">
                    <a16:creationId xmlns:a16="http://schemas.microsoft.com/office/drawing/2014/main" id="{4D3C2DF7-B574-2943-8DAD-8E7D989B17F9}"/>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6978112" y="4041275"/>
                <a:ext cx="447589" cy="1096137"/>
              </a:xfrm>
              <a:prstGeom prst="rect">
                <a:avLst/>
              </a:prstGeom>
            </p:spPr>
          </p:pic>
          <p:pic>
            <p:nvPicPr>
              <p:cNvPr id="302" name="Picture 301">
                <a:extLst>
                  <a:ext uri="{FF2B5EF4-FFF2-40B4-BE49-F238E27FC236}">
                    <a16:creationId xmlns:a16="http://schemas.microsoft.com/office/drawing/2014/main" id="{9763BE93-7C43-8845-B61E-3A91A5263FFF}"/>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8070332" y="4041275"/>
                <a:ext cx="447589" cy="1096137"/>
              </a:xfrm>
              <a:prstGeom prst="rect">
                <a:avLst/>
              </a:prstGeom>
            </p:spPr>
          </p:pic>
          <p:pic>
            <p:nvPicPr>
              <p:cNvPr id="303" name="Picture 302">
                <a:extLst>
                  <a:ext uri="{FF2B5EF4-FFF2-40B4-BE49-F238E27FC236}">
                    <a16:creationId xmlns:a16="http://schemas.microsoft.com/office/drawing/2014/main" id="{F59DF50F-A87D-0C4B-BCC7-4216A9E0A7A2}"/>
                  </a:ext>
                </a:extLst>
              </p:cNvPr>
              <p:cNvPicPr>
                <a:picLocks noChangeAspect="1"/>
              </p:cNvPicPr>
              <p:nvPr/>
            </p:nvPicPr>
            <p:blipFill rotWithShape="1">
              <a:blip r:embed="rId27">
                <a:extLst>
                  <a:ext uri="{BEBA8EAE-BF5A-486C-A8C5-ECC9F3942E4B}">
                    <a14:imgProps xmlns:a14="http://schemas.microsoft.com/office/drawing/2010/main">
                      <a14:imgLayer r:embed="rId34">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6428442" y="4041275"/>
                <a:ext cx="447589" cy="1096137"/>
              </a:xfrm>
              <a:prstGeom prst="rect">
                <a:avLst/>
              </a:prstGeom>
            </p:spPr>
          </p:pic>
          <p:pic>
            <p:nvPicPr>
              <p:cNvPr id="305" name="Picture 304">
                <a:extLst>
                  <a:ext uri="{FF2B5EF4-FFF2-40B4-BE49-F238E27FC236}">
                    <a16:creationId xmlns:a16="http://schemas.microsoft.com/office/drawing/2014/main" id="{A995A87D-4F40-6545-A0C1-839D25C91150}"/>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5891673" y="4041275"/>
                <a:ext cx="447589" cy="1096137"/>
              </a:xfrm>
              <a:prstGeom prst="rect">
                <a:avLst/>
              </a:prstGeom>
            </p:spPr>
          </p:pic>
          <p:pic>
            <p:nvPicPr>
              <p:cNvPr id="306" name="Picture 305">
                <a:extLst>
                  <a:ext uri="{FF2B5EF4-FFF2-40B4-BE49-F238E27FC236}">
                    <a16:creationId xmlns:a16="http://schemas.microsoft.com/office/drawing/2014/main" id="{6056DE0B-FF20-B842-91FF-D8EAC178CFD4}"/>
                  </a:ext>
                </a:extLst>
              </p:cNvPr>
              <p:cNvPicPr>
                <a:picLocks noChangeAspect="1"/>
              </p:cNvPicPr>
              <p:nvPr/>
            </p:nvPicPr>
            <p:blipFill rotWithShape="1">
              <a:blip r:embed="rId27">
                <a:extLst>
                  <a:ext uri="{BEBA8EAE-BF5A-486C-A8C5-ECC9F3942E4B}">
                    <a14:imgProps xmlns:a14="http://schemas.microsoft.com/office/drawing/2010/main">
                      <a14:imgLayer r:embed="rId29">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4798325" y="4041275"/>
                <a:ext cx="447589" cy="1096137"/>
              </a:xfrm>
              <a:prstGeom prst="rect">
                <a:avLst/>
              </a:prstGeom>
            </p:spPr>
          </p:pic>
          <p:pic>
            <p:nvPicPr>
              <p:cNvPr id="312" name="Picture 311">
                <a:extLst>
                  <a:ext uri="{FF2B5EF4-FFF2-40B4-BE49-F238E27FC236}">
                    <a16:creationId xmlns:a16="http://schemas.microsoft.com/office/drawing/2014/main" id="{B3007970-212D-3D48-8F92-3DAEA4CB5431}"/>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4261348" y="4041275"/>
                <a:ext cx="447589" cy="1096137"/>
              </a:xfrm>
              <a:prstGeom prst="rect">
                <a:avLst/>
              </a:prstGeom>
            </p:spPr>
          </p:pic>
          <p:pic>
            <p:nvPicPr>
              <p:cNvPr id="313" name="Picture 312">
                <a:extLst>
                  <a:ext uri="{FF2B5EF4-FFF2-40B4-BE49-F238E27FC236}">
                    <a16:creationId xmlns:a16="http://schemas.microsoft.com/office/drawing/2014/main" id="{9D917694-A557-FB42-9DD5-19E7772B789C}"/>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5353568" y="4041275"/>
                <a:ext cx="447589" cy="1096137"/>
              </a:xfrm>
              <a:prstGeom prst="rect">
                <a:avLst/>
              </a:prstGeom>
            </p:spPr>
          </p:pic>
          <p:pic>
            <p:nvPicPr>
              <p:cNvPr id="314" name="Picture 313">
                <a:extLst>
                  <a:ext uri="{FF2B5EF4-FFF2-40B4-BE49-F238E27FC236}">
                    <a16:creationId xmlns:a16="http://schemas.microsoft.com/office/drawing/2014/main" id="{6A94E879-5541-2F43-9318-17660925355F}"/>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3711678" y="4041275"/>
                <a:ext cx="447589" cy="1096137"/>
              </a:xfrm>
              <a:prstGeom prst="rect">
                <a:avLst/>
              </a:prstGeom>
            </p:spPr>
          </p:pic>
          <p:pic>
            <p:nvPicPr>
              <p:cNvPr id="316" name="Picture 315">
                <a:extLst>
                  <a:ext uri="{FF2B5EF4-FFF2-40B4-BE49-F238E27FC236}">
                    <a16:creationId xmlns:a16="http://schemas.microsoft.com/office/drawing/2014/main" id="{65467DC5-B08D-0345-9B04-26412DC4644C}"/>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3174909" y="4041275"/>
                <a:ext cx="447589" cy="1096137"/>
              </a:xfrm>
              <a:prstGeom prst="rect">
                <a:avLst/>
              </a:prstGeom>
            </p:spPr>
          </p:pic>
          <p:pic>
            <p:nvPicPr>
              <p:cNvPr id="317" name="Picture 316">
                <a:extLst>
                  <a:ext uri="{FF2B5EF4-FFF2-40B4-BE49-F238E27FC236}">
                    <a16:creationId xmlns:a16="http://schemas.microsoft.com/office/drawing/2014/main" id="{8353CDCE-0E8F-C94E-BC04-C2898A50F395}"/>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2082898" y="4041275"/>
                <a:ext cx="447589" cy="1096137"/>
              </a:xfrm>
              <a:prstGeom prst="rect">
                <a:avLst/>
              </a:prstGeom>
            </p:spPr>
          </p:pic>
          <p:pic>
            <p:nvPicPr>
              <p:cNvPr id="318" name="Picture 317">
                <a:extLst>
                  <a:ext uri="{FF2B5EF4-FFF2-40B4-BE49-F238E27FC236}">
                    <a16:creationId xmlns:a16="http://schemas.microsoft.com/office/drawing/2014/main" id="{EDDDD5DC-96B6-E048-AF39-C116C11EB524}"/>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545921" y="4041275"/>
                <a:ext cx="447589" cy="1096137"/>
              </a:xfrm>
              <a:prstGeom prst="rect">
                <a:avLst/>
              </a:prstGeom>
            </p:spPr>
          </p:pic>
          <p:pic>
            <p:nvPicPr>
              <p:cNvPr id="319" name="Picture 318">
                <a:extLst>
                  <a:ext uri="{FF2B5EF4-FFF2-40B4-BE49-F238E27FC236}">
                    <a16:creationId xmlns:a16="http://schemas.microsoft.com/office/drawing/2014/main" id="{62DFF1A2-4536-234B-88FA-45C4AD988507}"/>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2638141" y="4041275"/>
                <a:ext cx="447589" cy="1096137"/>
              </a:xfrm>
              <a:prstGeom prst="rect">
                <a:avLst/>
              </a:prstGeom>
            </p:spPr>
          </p:pic>
          <p:pic>
            <p:nvPicPr>
              <p:cNvPr id="320" name="Picture 319">
                <a:extLst>
                  <a:ext uri="{FF2B5EF4-FFF2-40B4-BE49-F238E27FC236}">
                    <a16:creationId xmlns:a16="http://schemas.microsoft.com/office/drawing/2014/main" id="{266857E4-67EF-7D47-84E2-2CAAA7D86CD9}"/>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96251" y="4041275"/>
                <a:ext cx="447589" cy="1096137"/>
              </a:xfrm>
              <a:prstGeom prst="rect">
                <a:avLst/>
              </a:prstGeom>
            </p:spPr>
          </p:pic>
          <p:pic>
            <p:nvPicPr>
              <p:cNvPr id="321" name="Picture 320">
                <a:extLst>
                  <a:ext uri="{FF2B5EF4-FFF2-40B4-BE49-F238E27FC236}">
                    <a16:creationId xmlns:a16="http://schemas.microsoft.com/office/drawing/2014/main" id="{3129FDCC-DCBD-3A4D-8860-0A80222830F7}"/>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459483" y="4041275"/>
                <a:ext cx="447589" cy="1096137"/>
              </a:xfrm>
              <a:prstGeom prst="rect">
                <a:avLst/>
              </a:prstGeom>
            </p:spPr>
          </p:pic>
          <p:pic>
            <p:nvPicPr>
              <p:cNvPr id="322" name="Picture 321">
                <a:extLst>
                  <a:ext uri="{FF2B5EF4-FFF2-40B4-BE49-F238E27FC236}">
                    <a16:creationId xmlns:a16="http://schemas.microsoft.com/office/drawing/2014/main" id="{E2B100DB-2DF4-8A45-936B-E2E473AFB33B}"/>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0230515" y="2843008"/>
                <a:ext cx="447589" cy="1096137"/>
              </a:xfrm>
              <a:prstGeom prst="rect">
                <a:avLst/>
              </a:prstGeom>
            </p:spPr>
          </p:pic>
          <p:pic>
            <p:nvPicPr>
              <p:cNvPr id="323" name="Picture 322">
                <a:extLst>
                  <a:ext uri="{FF2B5EF4-FFF2-40B4-BE49-F238E27FC236}">
                    <a16:creationId xmlns:a16="http://schemas.microsoft.com/office/drawing/2014/main" id="{0186C316-BFA2-2543-A458-36B0E4AE8190}"/>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693538" y="2843008"/>
                <a:ext cx="447589" cy="1096137"/>
              </a:xfrm>
              <a:prstGeom prst="rect">
                <a:avLst/>
              </a:prstGeom>
            </p:spPr>
          </p:pic>
          <p:pic>
            <p:nvPicPr>
              <p:cNvPr id="324" name="Picture 323">
                <a:extLst>
                  <a:ext uri="{FF2B5EF4-FFF2-40B4-BE49-F238E27FC236}">
                    <a16:creationId xmlns:a16="http://schemas.microsoft.com/office/drawing/2014/main" id="{D6D1E6E0-8FC0-6147-BE57-A11BA416D215}"/>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10785758" y="2843008"/>
                <a:ext cx="447589" cy="1096137"/>
              </a:xfrm>
              <a:prstGeom prst="rect">
                <a:avLst/>
              </a:prstGeom>
            </p:spPr>
          </p:pic>
          <p:pic>
            <p:nvPicPr>
              <p:cNvPr id="325" name="Picture 324">
                <a:extLst>
                  <a:ext uri="{FF2B5EF4-FFF2-40B4-BE49-F238E27FC236}">
                    <a16:creationId xmlns:a16="http://schemas.microsoft.com/office/drawing/2014/main" id="{05F555BC-C548-2C4B-9C12-06009ADBF10D}"/>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9143868" y="2843008"/>
                <a:ext cx="447589" cy="1096137"/>
              </a:xfrm>
              <a:prstGeom prst="rect">
                <a:avLst/>
              </a:prstGeom>
            </p:spPr>
          </p:pic>
          <p:pic>
            <p:nvPicPr>
              <p:cNvPr id="326" name="Picture 325">
                <a:extLst>
                  <a:ext uri="{FF2B5EF4-FFF2-40B4-BE49-F238E27FC236}">
                    <a16:creationId xmlns:a16="http://schemas.microsoft.com/office/drawing/2014/main" id="{376AE7F0-4788-0748-9C19-D6DDA5C6C1B7}"/>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8607100" y="2843008"/>
                <a:ext cx="447589" cy="1096137"/>
              </a:xfrm>
              <a:prstGeom prst="rect">
                <a:avLst/>
              </a:prstGeom>
            </p:spPr>
          </p:pic>
          <p:pic>
            <p:nvPicPr>
              <p:cNvPr id="327" name="Picture 326">
                <a:extLst>
                  <a:ext uri="{FF2B5EF4-FFF2-40B4-BE49-F238E27FC236}">
                    <a16:creationId xmlns:a16="http://schemas.microsoft.com/office/drawing/2014/main" id="{4BD50DCE-3B7C-B748-8EE7-047D44C76E5C}"/>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7515089" y="2843008"/>
                <a:ext cx="447589" cy="1096137"/>
              </a:xfrm>
              <a:prstGeom prst="rect">
                <a:avLst/>
              </a:prstGeom>
            </p:spPr>
          </p:pic>
          <p:pic>
            <p:nvPicPr>
              <p:cNvPr id="328" name="Picture 327">
                <a:extLst>
                  <a:ext uri="{FF2B5EF4-FFF2-40B4-BE49-F238E27FC236}">
                    <a16:creationId xmlns:a16="http://schemas.microsoft.com/office/drawing/2014/main" id="{44980C8B-0645-2045-A528-A764C896406B}"/>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6978112" y="2843008"/>
                <a:ext cx="447589" cy="1096137"/>
              </a:xfrm>
              <a:prstGeom prst="rect">
                <a:avLst/>
              </a:prstGeom>
            </p:spPr>
          </p:pic>
          <p:pic>
            <p:nvPicPr>
              <p:cNvPr id="329" name="Picture 328">
                <a:extLst>
                  <a:ext uri="{FF2B5EF4-FFF2-40B4-BE49-F238E27FC236}">
                    <a16:creationId xmlns:a16="http://schemas.microsoft.com/office/drawing/2014/main" id="{1F0DA2BE-510A-A443-9621-4EF2D3865DB1}"/>
                  </a:ext>
                </a:extLst>
              </p:cNvPr>
              <p:cNvPicPr>
                <a:picLocks noChangeAspect="1"/>
              </p:cNvPicPr>
              <p:nvPr/>
            </p:nvPicPr>
            <p:blipFill rotWithShape="1">
              <a:blip r:embed="rId27">
                <a:extLst>
                  <a:ext uri="{BEBA8EAE-BF5A-486C-A8C5-ECC9F3942E4B}">
                    <a14:imgProps xmlns:a14="http://schemas.microsoft.com/office/drawing/2010/main">
                      <a14:imgLayer r:embed="rId32">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8070332" y="2843008"/>
                <a:ext cx="447589" cy="1096137"/>
              </a:xfrm>
              <a:prstGeom prst="rect">
                <a:avLst/>
              </a:prstGeom>
            </p:spPr>
          </p:pic>
          <p:pic>
            <p:nvPicPr>
              <p:cNvPr id="330" name="Picture 329">
                <a:extLst>
                  <a:ext uri="{FF2B5EF4-FFF2-40B4-BE49-F238E27FC236}">
                    <a16:creationId xmlns:a16="http://schemas.microsoft.com/office/drawing/2014/main" id="{1E5E98EA-44C6-294C-9455-245D9DAA421D}"/>
                  </a:ext>
                </a:extLst>
              </p:cNvPr>
              <p:cNvPicPr>
                <a:picLocks noChangeAspect="1"/>
              </p:cNvPicPr>
              <p:nvPr/>
            </p:nvPicPr>
            <p:blipFill rotWithShape="1">
              <a:blip r:embed="rId27">
                <a:extLst>
                  <a:ext uri="{BEBA8EAE-BF5A-486C-A8C5-ECC9F3942E4B}">
                    <a14:imgProps xmlns:a14="http://schemas.microsoft.com/office/drawing/2010/main">
                      <a14:imgLayer r:embed="rId34">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6428442" y="2843008"/>
                <a:ext cx="447589" cy="1096137"/>
              </a:xfrm>
              <a:prstGeom prst="rect">
                <a:avLst/>
              </a:prstGeom>
            </p:spPr>
          </p:pic>
          <p:pic>
            <p:nvPicPr>
              <p:cNvPr id="331" name="Picture 330">
                <a:extLst>
                  <a:ext uri="{FF2B5EF4-FFF2-40B4-BE49-F238E27FC236}">
                    <a16:creationId xmlns:a16="http://schemas.microsoft.com/office/drawing/2014/main" id="{E01D48AC-9198-674C-A73B-7CF4B9DD3C49}"/>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5891673" y="2843008"/>
                <a:ext cx="447589" cy="1096137"/>
              </a:xfrm>
              <a:prstGeom prst="rect">
                <a:avLst/>
              </a:prstGeom>
            </p:spPr>
          </p:pic>
          <p:pic>
            <p:nvPicPr>
              <p:cNvPr id="332" name="Picture 331">
                <a:extLst>
                  <a:ext uri="{FF2B5EF4-FFF2-40B4-BE49-F238E27FC236}">
                    <a16:creationId xmlns:a16="http://schemas.microsoft.com/office/drawing/2014/main" id="{19BCBAC2-8F83-9145-9676-E314FB1C97DE}"/>
                  </a:ext>
                </a:extLst>
              </p:cNvPr>
              <p:cNvPicPr>
                <a:picLocks noChangeAspect="1"/>
              </p:cNvPicPr>
              <p:nvPr/>
            </p:nvPicPr>
            <p:blipFill rotWithShape="1">
              <a:blip r:embed="rId27">
                <a:extLst>
                  <a:ext uri="{BEBA8EAE-BF5A-486C-A8C5-ECC9F3942E4B}">
                    <a14:imgProps xmlns:a14="http://schemas.microsoft.com/office/drawing/2010/main">
                      <a14:imgLayer r:embed="rId30">
                        <a14:imgEffect>
                          <a14:backgroundRemoval t="6214" b="89903" l="9957" r="89610">
                            <a14:foregroundMark x1="50649" y1="11456" x2="35931" y2="10680"/>
                            <a14:foregroundMark x1="35931" y1="10680" x2="30303" y2="17282"/>
                            <a14:foregroundMark x1="30303" y1="17282" x2="45455" y2="18835"/>
                            <a14:foregroundMark x1="34632" y1="6408" x2="41558" y2="6214"/>
                          </a14:backgroundRemoval>
                        </a14:imgEffect>
                      </a14:imgLayer>
                    </a14:imgProps>
                  </a:ext>
                  <a:ext uri="{28A0092B-C50C-407E-A947-70E740481C1C}">
                    <a14:useLocalDpi xmlns:a14="http://schemas.microsoft.com/office/drawing/2010/main"/>
                  </a:ext>
                </a:extLst>
              </a:blip>
              <a:srcRect l="12941" t="2601" r="4049" b="6912"/>
              <a:stretch/>
            </p:blipFill>
            <p:spPr>
              <a:xfrm>
                <a:off x="5378820" y="2843008"/>
                <a:ext cx="447589" cy="1096136"/>
              </a:xfrm>
              <a:prstGeom prst="rect">
                <a:avLst/>
              </a:prstGeom>
            </p:spPr>
          </p:pic>
        </p:grpSp>
        <p:sp>
          <p:nvSpPr>
            <p:cNvPr id="220" name="Rectangle 219">
              <a:extLst>
                <a:ext uri="{FF2B5EF4-FFF2-40B4-BE49-F238E27FC236}">
                  <a16:creationId xmlns:a16="http://schemas.microsoft.com/office/drawing/2014/main" id="{5D1C5F45-78D4-BF41-A0E6-D6B7E78EF3CD}"/>
                </a:ext>
              </a:extLst>
            </p:cNvPr>
            <p:cNvSpPr/>
            <p:nvPr/>
          </p:nvSpPr>
          <p:spPr>
            <a:xfrm>
              <a:off x="1472883" y="3796553"/>
              <a:ext cx="2055540" cy="702115"/>
            </a:xfrm>
            <a:prstGeom prst="rect">
              <a:avLst/>
            </a:prstGeom>
          </p:spPr>
          <p:txBody>
            <a:bodyPr wrap="square">
              <a:spAutoFit/>
            </a:bodyPr>
            <a:lstStyle/>
            <a:p>
              <a:r>
                <a:rPr lang="en-US" sz="1321" dirty="0">
                  <a:solidFill>
                    <a:srgbClr val="333F48"/>
                  </a:solidFill>
                  <a:latin typeface="Raleway" charset="0"/>
                  <a:ea typeface="Raleway" charset="0"/>
                  <a:cs typeface="Raleway" charset="0"/>
                </a:rPr>
                <a:t>of women with </a:t>
              </a:r>
              <a:br>
                <a:rPr lang="en-US" sz="1321" dirty="0">
                  <a:solidFill>
                    <a:srgbClr val="333F48"/>
                  </a:solidFill>
                  <a:latin typeface="Raleway" charset="0"/>
                  <a:ea typeface="Raleway" charset="0"/>
                  <a:cs typeface="Raleway" charset="0"/>
                </a:rPr>
              </a:br>
              <a:r>
                <a:rPr lang="en-US" sz="1321" dirty="0">
                  <a:solidFill>
                    <a:srgbClr val="333F48"/>
                  </a:solidFill>
                  <a:latin typeface="Raleway" charset="0"/>
                  <a:ea typeface="Raleway" charset="0"/>
                  <a:cs typeface="Raleway" charset="0"/>
                </a:rPr>
                <a:t>low-risk pregnancies* had C-sections</a:t>
              </a:r>
              <a:endParaRPr lang="en-US" sz="881" dirty="0">
                <a:solidFill>
                  <a:schemeClr val="tx2"/>
                </a:solidFill>
                <a:latin typeface="Raleway" charset="0"/>
              </a:endParaRPr>
            </a:p>
          </p:txBody>
        </p:sp>
        <p:sp>
          <p:nvSpPr>
            <p:cNvPr id="221" name="TextBox 220">
              <a:extLst>
                <a:ext uri="{FF2B5EF4-FFF2-40B4-BE49-F238E27FC236}">
                  <a16:creationId xmlns:a16="http://schemas.microsoft.com/office/drawing/2014/main" id="{772A0DE4-91DF-F44E-BE1D-189437270418}"/>
                </a:ext>
              </a:extLst>
            </p:cNvPr>
            <p:cNvSpPr txBox="1"/>
            <p:nvPr/>
          </p:nvSpPr>
          <p:spPr>
            <a:xfrm>
              <a:off x="548515" y="5879822"/>
              <a:ext cx="3547527" cy="363433"/>
            </a:xfrm>
            <a:prstGeom prst="rect">
              <a:avLst/>
            </a:prstGeom>
            <a:noFill/>
          </p:spPr>
          <p:txBody>
            <a:bodyPr wrap="square" rtlCol="0">
              <a:spAutoFit/>
            </a:bodyPr>
            <a:lstStyle/>
            <a:p>
              <a:r>
                <a:rPr lang="en-US" sz="880" dirty="0">
                  <a:solidFill>
                    <a:schemeClr val="tx2"/>
                  </a:solidFill>
                  <a:latin typeface="Raleway" panose="020B0503030101060003" pitchFamily="34" charset="77"/>
                  <a:ea typeface="Calibri" panose="020F0502020204030204" pitchFamily="34" charset="0"/>
                  <a:cs typeface="Times New Roman" panose="02020603050405020304" pitchFamily="18" charset="0"/>
                </a:rPr>
                <a:t>*NTSV measure. </a:t>
              </a:r>
              <a:br>
                <a:rPr lang="en-US" sz="880" dirty="0">
                  <a:solidFill>
                    <a:schemeClr val="tx2"/>
                  </a:solidFill>
                  <a:latin typeface="Raleway" panose="020B0503030101060003" pitchFamily="34" charset="77"/>
                  <a:ea typeface="Calibri" panose="020F0502020204030204" pitchFamily="34" charset="0"/>
                  <a:cs typeface="Times New Roman" panose="02020603050405020304" pitchFamily="18" charset="0"/>
                </a:rPr>
              </a:br>
              <a:r>
                <a:rPr lang="en-US" sz="880" dirty="0">
                  <a:solidFill>
                    <a:schemeClr val="tx2"/>
                  </a:solidFill>
                  <a:latin typeface="Raleway" panose="020B0503030101060003" pitchFamily="34" charset="77"/>
                </a:rPr>
                <a:t>Source: The </a:t>
              </a:r>
              <a:r>
                <a:rPr lang="en-US" sz="880" dirty="0">
                  <a:solidFill>
                    <a:schemeClr val="tx2"/>
                  </a:solidFill>
                  <a:latin typeface="Raleway" panose="020B0503030101060003" pitchFamily="34" charset="77"/>
                  <a:ea typeface="Roboto" panose="02000000000000000000" pitchFamily="2" charset="0"/>
                  <a:cs typeface="Roboto" panose="02000000000000000000" pitchFamily="2" charset="0"/>
                </a:rPr>
                <a:t>Leapfrog Group, 2019</a:t>
              </a:r>
              <a:endParaRPr lang="en-US" sz="880" dirty="0">
                <a:solidFill>
                  <a:schemeClr val="tx2"/>
                </a:solidFill>
                <a:latin typeface="Raleway" panose="020B0503030101060003" pitchFamily="34" charset="77"/>
              </a:endParaRPr>
            </a:p>
          </p:txBody>
        </p:sp>
      </p:grpSp>
      <p:grpSp>
        <p:nvGrpSpPr>
          <p:cNvPr id="333" name="Group 332">
            <a:extLst>
              <a:ext uri="{FF2B5EF4-FFF2-40B4-BE49-F238E27FC236}">
                <a16:creationId xmlns:a16="http://schemas.microsoft.com/office/drawing/2014/main" id="{014AC74A-DBFC-F14B-9EC5-EA5CD1B27DB0}"/>
              </a:ext>
            </a:extLst>
          </p:cNvPr>
          <p:cNvGrpSpPr/>
          <p:nvPr/>
        </p:nvGrpSpPr>
        <p:grpSpPr>
          <a:xfrm>
            <a:off x="1120969" y="1050286"/>
            <a:ext cx="3090345" cy="1497375"/>
            <a:chOff x="1120969" y="1050286"/>
            <a:chExt cx="3090345" cy="1497375"/>
          </a:xfrm>
        </p:grpSpPr>
        <p:pic>
          <p:nvPicPr>
            <p:cNvPr id="334" name="Picture 333">
              <a:extLst>
                <a:ext uri="{FF2B5EF4-FFF2-40B4-BE49-F238E27FC236}">
                  <a16:creationId xmlns:a16="http://schemas.microsoft.com/office/drawing/2014/main" id="{B9F5C1CE-696A-A643-B880-E4431C74883D}"/>
                </a:ext>
              </a:extLst>
            </p:cNvPr>
            <p:cNvPicPr>
              <a:picLocks noChangeAspect="1"/>
            </p:cNvPicPr>
            <p:nvPr/>
          </p:nvPicPr>
          <p:blipFill>
            <a:blip r:embed="rId35"/>
            <a:stretch>
              <a:fillRect/>
            </a:stretch>
          </p:blipFill>
          <p:spPr>
            <a:xfrm flipH="1">
              <a:off x="2374461" y="1050286"/>
              <a:ext cx="115605" cy="276083"/>
            </a:xfrm>
            <a:prstGeom prst="rect">
              <a:avLst/>
            </a:prstGeom>
          </p:spPr>
        </p:pic>
        <p:pic>
          <p:nvPicPr>
            <p:cNvPr id="335" name="Picture 334">
              <a:extLst>
                <a:ext uri="{FF2B5EF4-FFF2-40B4-BE49-F238E27FC236}">
                  <a16:creationId xmlns:a16="http://schemas.microsoft.com/office/drawing/2014/main" id="{C7461E94-9540-6F46-9457-E6970D758A93}"/>
                </a:ext>
              </a:extLst>
            </p:cNvPr>
            <p:cNvPicPr>
              <a:picLocks noChangeAspect="1"/>
            </p:cNvPicPr>
            <p:nvPr/>
          </p:nvPicPr>
          <p:blipFill>
            <a:blip r:embed="rId35"/>
            <a:stretch>
              <a:fillRect/>
            </a:stretch>
          </p:blipFill>
          <p:spPr>
            <a:xfrm flipH="1">
              <a:off x="2687404" y="1050286"/>
              <a:ext cx="115605" cy="276083"/>
            </a:xfrm>
            <a:prstGeom prst="rect">
              <a:avLst/>
            </a:prstGeom>
          </p:spPr>
        </p:pic>
        <p:pic>
          <p:nvPicPr>
            <p:cNvPr id="346" name="Picture 345">
              <a:extLst>
                <a:ext uri="{FF2B5EF4-FFF2-40B4-BE49-F238E27FC236}">
                  <a16:creationId xmlns:a16="http://schemas.microsoft.com/office/drawing/2014/main" id="{119A658A-23E6-9F4A-A686-71799F1957CA}"/>
                </a:ext>
              </a:extLst>
            </p:cNvPr>
            <p:cNvPicPr>
              <a:picLocks noChangeAspect="1"/>
            </p:cNvPicPr>
            <p:nvPr/>
          </p:nvPicPr>
          <p:blipFill>
            <a:blip r:embed="rId35"/>
            <a:stretch>
              <a:fillRect/>
            </a:stretch>
          </p:blipFill>
          <p:spPr>
            <a:xfrm flipH="1">
              <a:off x="2217988" y="1050286"/>
              <a:ext cx="115605" cy="276083"/>
            </a:xfrm>
            <a:prstGeom prst="rect">
              <a:avLst/>
            </a:prstGeom>
          </p:spPr>
        </p:pic>
        <p:pic>
          <p:nvPicPr>
            <p:cNvPr id="347" name="Picture 346">
              <a:extLst>
                <a:ext uri="{FF2B5EF4-FFF2-40B4-BE49-F238E27FC236}">
                  <a16:creationId xmlns:a16="http://schemas.microsoft.com/office/drawing/2014/main" id="{35C5B72F-6876-EF4A-ADD5-3246D23904A2}"/>
                </a:ext>
              </a:extLst>
            </p:cNvPr>
            <p:cNvPicPr>
              <a:picLocks noChangeAspect="1"/>
            </p:cNvPicPr>
            <p:nvPr/>
          </p:nvPicPr>
          <p:blipFill>
            <a:blip r:embed="rId35"/>
            <a:stretch>
              <a:fillRect/>
            </a:stretch>
          </p:blipFill>
          <p:spPr>
            <a:xfrm flipH="1">
              <a:off x="2061516" y="1050286"/>
              <a:ext cx="115605" cy="276083"/>
            </a:xfrm>
            <a:prstGeom prst="rect">
              <a:avLst/>
            </a:prstGeom>
          </p:spPr>
        </p:pic>
        <p:pic>
          <p:nvPicPr>
            <p:cNvPr id="367" name="Picture 366">
              <a:extLst>
                <a:ext uri="{FF2B5EF4-FFF2-40B4-BE49-F238E27FC236}">
                  <a16:creationId xmlns:a16="http://schemas.microsoft.com/office/drawing/2014/main" id="{0C32FE91-7643-CA47-8682-B86E0504CDCD}"/>
                </a:ext>
              </a:extLst>
            </p:cNvPr>
            <p:cNvPicPr>
              <a:picLocks noChangeAspect="1"/>
            </p:cNvPicPr>
            <p:nvPr/>
          </p:nvPicPr>
          <p:blipFill>
            <a:blip r:embed="rId35"/>
            <a:stretch>
              <a:fillRect/>
            </a:stretch>
          </p:blipFill>
          <p:spPr>
            <a:xfrm flipH="1">
              <a:off x="1905044" y="1050286"/>
              <a:ext cx="115605" cy="276083"/>
            </a:xfrm>
            <a:prstGeom prst="rect">
              <a:avLst/>
            </a:prstGeom>
          </p:spPr>
        </p:pic>
        <p:pic>
          <p:nvPicPr>
            <p:cNvPr id="368" name="Picture 367">
              <a:extLst>
                <a:ext uri="{FF2B5EF4-FFF2-40B4-BE49-F238E27FC236}">
                  <a16:creationId xmlns:a16="http://schemas.microsoft.com/office/drawing/2014/main" id="{EAE2CF25-097B-5E4D-A0E8-0A825202F834}"/>
                </a:ext>
              </a:extLst>
            </p:cNvPr>
            <p:cNvPicPr>
              <a:picLocks noChangeAspect="1"/>
            </p:cNvPicPr>
            <p:nvPr/>
          </p:nvPicPr>
          <p:blipFill>
            <a:blip r:embed="rId35"/>
            <a:stretch>
              <a:fillRect/>
            </a:stretch>
          </p:blipFill>
          <p:spPr>
            <a:xfrm flipH="1">
              <a:off x="1748573" y="1050286"/>
              <a:ext cx="115605" cy="276083"/>
            </a:xfrm>
            <a:prstGeom prst="rect">
              <a:avLst/>
            </a:prstGeom>
          </p:spPr>
        </p:pic>
        <p:pic>
          <p:nvPicPr>
            <p:cNvPr id="369" name="Picture 368">
              <a:extLst>
                <a:ext uri="{FF2B5EF4-FFF2-40B4-BE49-F238E27FC236}">
                  <a16:creationId xmlns:a16="http://schemas.microsoft.com/office/drawing/2014/main" id="{5D5DD226-B009-4F49-9B15-1A0A5991E511}"/>
                </a:ext>
              </a:extLst>
            </p:cNvPr>
            <p:cNvPicPr>
              <a:picLocks noChangeAspect="1"/>
            </p:cNvPicPr>
            <p:nvPr/>
          </p:nvPicPr>
          <p:blipFill>
            <a:blip r:embed="rId35"/>
            <a:stretch>
              <a:fillRect/>
            </a:stretch>
          </p:blipFill>
          <p:spPr>
            <a:xfrm flipH="1">
              <a:off x="1592101" y="1050286"/>
              <a:ext cx="115605" cy="276083"/>
            </a:xfrm>
            <a:prstGeom prst="rect">
              <a:avLst/>
            </a:prstGeom>
          </p:spPr>
        </p:pic>
        <p:pic>
          <p:nvPicPr>
            <p:cNvPr id="370" name="Picture 369">
              <a:extLst>
                <a:ext uri="{FF2B5EF4-FFF2-40B4-BE49-F238E27FC236}">
                  <a16:creationId xmlns:a16="http://schemas.microsoft.com/office/drawing/2014/main" id="{02DC7E1A-BB36-8D4B-AFD7-07D240D34D70}"/>
                </a:ext>
              </a:extLst>
            </p:cNvPr>
            <p:cNvPicPr>
              <a:picLocks noChangeAspect="1"/>
            </p:cNvPicPr>
            <p:nvPr/>
          </p:nvPicPr>
          <p:blipFill>
            <a:blip r:embed="rId35"/>
            <a:stretch>
              <a:fillRect/>
            </a:stretch>
          </p:blipFill>
          <p:spPr>
            <a:xfrm flipH="1">
              <a:off x="1435629" y="1050286"/>
              <a:ext cx="115605" cy="276083"/>
            </a:xfrm>
            <a:prstGeom prst="rect">
              <a:avLst/>
            </a:prstGeom>
          </p:spPr>
        </p:pic>
        <p:pic>
          <p:nvPicPr>
            <p:cNvPr id="371" name="Picture 370">
              <a:extLst>
                <a:ext uri="{FF2B5EF4-FFF2-40B4-BE49-F238E27FC236}">
                  <a16:creationId xmlns:a16="http://schemas.microsoft.com/office/drawing/2014/main" id="{2FB7A0DC-62D3-5049-AE9F-B3DBC9BCDFCA}"/>
                </a:ext>
              </a:extLst>
            </p:cNvPr>
            <p:cNvPicPr>
              <a:picLocks noChangeAspect="1"/>
            </p:cNvPicPr>
            <p:nvPr/>
          </p:nvPicPr>
          <p:blipFill>
            <a:blip r:embed="rId35"/>
            <a:stretch>
              <a:fillRect/>
            </a:stretch>
          </p:blipFill>
          <p:spPr>
            <a:xfrm flipH="1">
              <a:off x="1279156" y="1050286"/>
              <a:ext cx="115605" cy="276083"/>
            </a:xfrm>
            <a:prstGeom prst="rect">
              <a:avLst/>
            </a:prstGeom>
          </p:spPr>
        </p:pic>
        <p:pic>
          <p:nvPicPr>
            <p:cNvPr id="372" name="Picture 371">
              <a:extLst>
                <a:ext uri="{FF2B5EF4-FFF2-40B4-BE49-F238E27FC236}">
                  <a16:creationId xmlns:a16="http://schemas.microsoft.com/office/drawing/2014/main" id="{C38B2091-B8D8-5B47-8FD5-9C24FB71F36A}"/>
                </a:ext>
              </a:extLst>
            </p:cNvPr>
            <p:cNvPicPr>
              <a:picLocks noChangeAspect="1"/>
            </p:cNvPicPr>
            <p:nvPr/>
          </p:nvPicPr>
          <p:blipFill>
            <a:blip r:embed="rId35"/>
            <a:stretch>
              <a:fillRect/>
            </a:stretch>
          </p:blipFill>
          <p:spPr>
            <a:xfrm flipH="1">
              <a:off x="1122684" y="1050286"/>
              <a:ext cx="115605" cy="276083"/>
            </a:xfrm>
            <a:prstGeom prst="rect">
              <a:avLst/>
            </a:prstGeom>
          </p:spPr>
        </p:pic>
        <p:pic>
          <p:nvPicPr>
            <p:cNvPr id="373" name="Picture 372">
              <a:extLst>
                <a:ext uri="{FF2B5EF4-FFF2-40B4-BE49-F238E27FC236}">
                  <a16:creationId xmlns:a16="http://schemas.microsoft.com/office/drawing/2014/main" id="{BA17006B-C8B3-234D-9C7D-E84B058BD4CF}"/>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3939180" y="1050286"/>
              <a:ext cx="115605" cy="276083"/>
            </a:xfrm>
            <a:prstGeom prst="rect">
              <a:avLst/>
            </a:prstGeom>
          </p:spPr>
        </p:pic>
        <p:pic>
          <p:nvPicPr>
            <p:cNvPr id="374" name="Picture 373">
              <a:extLst>
                <a:ext uri="{FF2B5EF4-FFF2-40B4-BE49-F238E27FC236}">
                  <a16:creationId xmlns:a16="http://schemas.microsoft.com/office/drawing/2014/main" id="{FCF81801-5D2C-BF4B-8794-FC8DAC4E9E20}"/>
                </a:ext>
              </a:extLst>
            </p:cNvPr>
            <p:cNvPicPr>
              <a:picLocks noChangeAspect="1"/>
            </p:cNvPicPr>
            <p:nvPr/>
          </p:nvPicPr>
          <p:blipFill>
            <a:blip r:embed="rId35">
              <a:duotone>
                <a:prstClr val="black"/>
                <a:schemeClr val="accent1">
                  <a:tint val="45000"/>
                  <a:satMod val="400000"/>
                </a:schemeClr>
              </a:duotone>
              <a:lum contrast="38000"/>
            </a:blip>
            <a:stretch>
              <a:fillRect/>
            </a:stretch>
          </p:blipFill>
          <p:spPr>
            <a:xfrm flipH="1">
              <a:off x="4095654" y="1050286"/>
              <a:ext cx="115605" cy="276083"/>
            </a:xfrm>
            <a:prstGeom prst="rect">
              <a:avLst/>
            </a:prstGeom>
          </p:spPr>
        </p:pic>
        <p:pic>
          <p:nvPicPr>
            <p:cNvPr id="375" name="Picture 374">
              <a:extLst>
                <a:ext uri="{FF2B5EF4-FFF2-40B4-BE49-F238E27FC236}">
                  <a16:creationId xmlns:a16="http://schemas.microsoft.com/office/drawing/2014/main" id="{CC3FF24B-D23A-5E42-87E9-EFBE83FAA33A}"/>
                </a:ext>
              </a:extLst>
            </p:cNvPr>
            <p:cNvPicPr>
              <a:picLocks noChangeAspect="1"/>
            </p:cNvPicPr>
            <p:nvPr/>
          </p:nvPicPr>
          <p:blipFill>
            <a:blip r:embed="rId35"/>
            <a:stretch>
              <a:fillRect/>
            </a:stretch>
          </p:blipFill>
          <p:spPr>
            <a:xfrm flipH="1">
              <a:off x="3782708" y="1050286"/>
              <a:ext cx="115605" cy="276083"/>
            </a:xfrm>
            <a:prstGeom prst="rect">
              <a:avLst/>
            </a:prstGeom>
          </p:spPr>
        </p:pic>
        <p:pic>
          <p:nvPicPr>
            <p:cNvPr id="376" name="Picture 375">
              <a:extLst>
                <a:ext uri="{FF2B5EF4-FFF2-40B4-BE49-F238E27FC236}">
                  <a16:creationId xmlns:a16="http://schemas.microsoft.com/office/drawing/2014/main" id="{271BE949-86F6-3B42-A15B-FFD60F69DD14}"/>
                </a:ext>
              </a:extLst>
            </p:cNvPr>
            <p:cNvPicPr>
              <a:picLocks noChangeAspect="1"/>
            </p:cNvPicPr>
            <p:nvPr/>
          </p:nvPicPr>
          <p:blipFill>
            <a:blip r:embed="rId35"/>
            <a:stretch>
              <a:fillRect/>
            </a:stretch>
          </p:blipFill>
          <p:spPr>
            <a:xfrm flipH="1">
              <a:off x="3626236" y="1050286"/>
              <a:ext cx="115605" cy="276083"/>
            </a:xfrm>
            <a:prstGeom prst="rect">
              <a:avLst/>
            </a:prstGeom>
          </p:spPr>
        </p:pic>
        <p:pic>
          <p:nvPicPr>
            <p:cNvPr id="377" name="Picture 376">
              <a:extLst>
                <a:ext uri="{FF2B5EF4-FFF2-40B4-BE49-F238E27FC236}">
                  <a16:creationId xmlns:a16="http://schemas.microsoft.com/office/drawing/2014/main" id="{291266B1-6186-9248-A6D8-DBE87A67F964}"/>
                </a:ext>
              </a:extLst>
            </p:cNvPr>
            <p:cNvPicPr>
              <a:picLocks noChangeAspect="1"/>
            </p:cNvPicPr>
            <p:nvPr/>
          </p:nvPicPr>
          <p:blipFill>
            <a:blip r:embed="rId35"/>
            <a:stretch>
              <a:fillRect/>
            </a:stretch>
          </p:blipFill>
          <p:spPr>
            <a:xfrm flipH="1">
              <a:off x="3469765" y="1050286"/>
              <a:ext cx="115605" cy="276083"/>
            </a:xfrm>
            <a:prstGeom prst="rect">
              <a:avLst/>
            </a:prstGeom>
          </p:spPr>
        </p:pic>
        <p:pic>
          <p:nvPicPr>
            <p:cNvPr id="378" name="Picture 377">
              <a:extLst>
                <a:ext uri="{FF2B5EF4-FFF2-40B4-BE49-F238E27FC236}">
                  <a16:creationId xmlns:a16="http://schemas.microsoft.com/office/drawing/2014/main" id="{BEACB91F-395C-3741-8BCF-79677D11F8FB}"/>
                </a:ext>
              </a:extLst>
            </p:cNvPr>
            <p:cNvPicPr>
              <a:picLocks noChangeAspect="1"/>
            </p:cNvPicPr>
            <p:nvPr/>
          </p:nvPicPr>
          <p:blipFill>
            <a:blip r:embed="rId35"/>
            <a:stretch>
              <a:fillRect/>
            </a:stretch>
          </p:blipFill>
          <p:spPr>
            <a:xfrm flipH="1">
              <a:off x="3313293" y="1050286"/>
              <a:ext cx="115605" cy="276083"/>
            </a:xfrm>
            <a:prstGeom prst="rect">
              <a:avLst/>
            </a:prstGeom>
          </p:spPr>
        </p:pic>
        <p:pic>
          <p:nvPicPr>
            <p:cNvPr id="379" name="Picture 378">
              <a:extLst>
                <a:ext uri="{FF2B5EF4-FFF2-40B4-BE49-F238E27FC236}">
                  <a16:creationId xmlns:a16="http://schemas.microsoft.com/office/drawing/2014/main" id="{DEA46C0A-5E0F-384B-992D-0F840BF2C146}"/>
                </a:ext>
              </a:extLst>
            </p:cNvPr>
            <p:cNvPicPr>
              <a:picLocks noChangeAspect="1"/>
            </p:cNvPicPr>
            <p:nvPr/>
          </p:nvPicPr>
          <p:blipFill>
            <a:blip r:embed="rId35"/>
            <a:stretch>
              <a:fillRect/>
            </a:stretch>
          </p:blipFill>
          <p:spPr>
            <a:xfrm flipH="1">
              <a:off x="3156821" y="1050286"/>
              <a:ext cx="115605" cy="276083"/>
            </a:xfrm>
            <a:prstGeom prst="rect">
              <a:avLst/>
            </a:prstGeom>
          </p:spPr>
        </p:pic>
        <p:pic>
          <p:nvPicPr>
            <p:cNvPr id="380" name="Picture 379">
              <a:extLst>
                <a:ext uri="{FF2B5EF4-FFF2-40B4-BE49-F238E27FC236}">
                  <a16:creationId xmlns:a16="http://schemas.microsoft.com/office/drawing/2014/main" id="{C6B84BF9-263F-C149-B5EA-A60A46437431}"/>
                </a:ext>
              </a:extLst>
            </p:cNvPr>
            <p:cNvPicPr>
              <a:picLocks noChangeAspect="1"/>
            </p:cNvPicPr>
            <p:nvPr/>
          </p:nvPicPr>
          <p:blipFill>
            <a:blip r:embed="rId35"/>
            <a:stretch>
              <a:fillRect/>
            </a:stretch>
          </p:blipFill>
          <p:spPr>
            <a:xfrm flipH="1">
              <a:off x="2843876" y="1050286"/>
              <a:ext cx="115605" cy="276083"/>
            </a:xfrm>
            <a:prstGeom prst="rect">
              <a:avLst/>
            </a:prstGeom>
          </p:spPr>
        </p:pic>
        <p:pic>
          <p:nvPicPr>
            <p:cNvPr id="381" name="Picture 380">
              <a:extLst>
                <a:ext uri="{FF2B5EF4-FFF2-40B4-BE49-F238E27FC236}">
                  <a16:creationId xmlns:a16="http://schemas.microsoft.com/office/drawing/2014/main" id="{4094CE89-31F0-DD42-A112-331C94ADACA1}"/>
                </a:ext>
              </a:extLst>
            </p:cNvPr>
            <p:cNvPicPr>
              <a:picLocks noChangeAspect="1"/>
            </p:cNvPicPr>
            <p:nvPr/>
          </p:nvPicPr>
          <p:blipFill>
            <a:blip r:embed="rId35"/>
            <a:stretch>
              <a:fillRect/>
            </a:stretch>
          </p:blipFill>
          <p:spPr>
            <a:xfrm flipH="1">
              <a:off x="2530933" y="1050286"/>
              <a:ext cx="115605" cy="276083"/>
            </a:xfrm>
            <a:prstGeom prst="rect">
              <a:avLst/>
            </a:prstGeom>
          </p:spPr>
        </p:pic>
        <p:pic>
          <p:nvPicPr>
            <p:cNvPr id="382" name="Picture 381">
              <a:extLst>
                <a:ext uri="{FF2B5EF4-FFF2-40B4-BE49-F238E27FC236}">
                  <a16:creationId xmlns:a16="http://schemas.microsoft.com/office/drawing/2014/main" id="{2B30DB1E-0F87-6241-8ED0-5245E8BD3067}"/>
                </a:ext>
              </a:extLst>
            </p:cNvPr>
            <p:cNvPicPr>
              <a:picLocks noChangeAspect="1"/>
            </p:cNvPicPr>
            <p:nvPr/>
          </p:nvPicPr>
          <p:blipFill>
            <a:blip r:embed="rId35"/>
            <a:stretch>
              <a:fillRect/>
            </a:stretch>
          </p:blipFill>
          <p:spPr>
            <a:xfrm flipH="1">
              <a:off x="3000348" y="1050288"/>
              <a:ext cx="115605" cy="276085"/>
            </a:xfrm>
            <a:prstGeom prst="rect">
              <a:avLst/>
            </a:prstGeom>
          </p:spPr>
        </p:pic>
        <p:grpSp>
          <p:nvGrpSpPr>
            <p:cNvPr id="383" name="Group 382">
              <a:extLst>
                <a:ext uri="{FF2B5EF4-FFF2-40B4-BE49-F238E27FC236}">
                  <a16:creationId xmlns:a16="http://schemas.microsoft.com/office/drawing/2014/main" id="{F8D5DBB6-B437-2145-9DF0-F2C523676846}"/>
                </a:ext>
              </a:extLst>
            </p:cNvPr>
            <p:cNvGrpSpPr/>
            <p:nvPr/>
          </p:nvGrpSpPr>
          <p:grpSpPr>
            <a:xfrm>
              <a:off x="1122684" y="1355220"/>
              <a:ext cx="3088575" cy="276083"/>
              <a:chOff x="380757" y="3165229"/>
              <a:chExt cx="10673617" cy="998779"/>
            </a:xfrm>
          </p:grpSpPr>
          <p:pic>
            <p:nvPicPr>
              <p:cNvPr id="475" name="Picture 474">
                <a:extLst>
                  <a:ext uri="{FF2B5EF4-FFF2-40B4-BE49-F238E27FC236}">
                    <a16:creationId xmlns:a16="http://schemas.microsoft.com/office/drawing/2014/main" id="{3234DD24-DA13-A243-A95A-8D5F065B6892}"/>
                  </a:ext>
                </a:extLst>
              </p:cNvPr>
              <p:cNvPicPr>
                <a:picLocks noChangeAspect="1"/>
              </p:cNvPicPr>
              <p:nvPr/>
            </p:nvPicPr>
            <p:blipFill>
              <a:blip r:embed="rId35"/>
              <a:stretch>
                <a:fillRect/>
              </a:stretch>
            </p:blipFill>
            <p:spPr>
              <a:xfrm flipH="1">
                <a:off x="4706693" y="3165229"/>
                <a:ext cx="399511" cy="998779"/>
              </a:xfrm>
              <a:prstGeom prst="rect">
                <a:avLst/>
              </a:prstGeom>
            </p:spPr>
          </p:pic>
          <p:pic>
            <p:nvPicPr>
              <p:cNvPr id="476" name="Picture 475">
                <a:extLst>
                  <a:ext uri="{FF2B5EF4-FFF2-40B4-BE49-F238E27FC236}">
                    <a16:creationId xmlns:a16="http://schemas.microsoft.com/office/drawing/2014/main" id="{11646743-5E4B-5E4F-839E-8FB4C6290080}"/>
                  </a:ext>
                </a:extLst>
              </p:cNvPr>
              <p:cNvPicPr>
                <a:picLocks noChangeAspect="1"/>
              </p:cNvPicPr>
              <p:nvPr/>
            </p:nvPicPr>
            <p:blipFill>
              <a:blip r:embed="rId35"/>
              <a:stretch>
                <a:fillRect/>
              </a:stretch>
            </p:blipFill>
            <p:spPr>
              <a:xfrm flipH="1">
                <a:off x="5788177" y="3165229"/>
                <a:ext cx="399511" cy="998779"/>
              </a:xfrm>
              <a:prstGeom prst="rect">
                <a:avLst/>
              </a:prstGeom>
            </p:spPr>
          </p:pic>
          <p:pic>
            <p:nvPicPr>
              <p:cNvPr id="477" name="Picture 476">
                <a:extLst>
                  <a:ext uri="{FF2B5EF4-FFF2-40B4-BE49-F238E27FC236}">
                    <a16:creationId xmlns:a16="http://schemas.microsoft.com/office/drawing/2014/main" id="{CAC23948-762A-9C40-B9F0-9A65B4E69CE0}"/>
                  </a:ext>
                </a:extLst>
              </p:cNvPr>
              <p:cNvPicPr>
                <a:picLocks noChangeAspect="1"/>
              </p:cNvPicPr>
              <p:nvPr/>
            </p:nvPicPr>
            <p:blipFill>
              <a:blip r:embed="rId35"/>
              <a:stretch>
                <a:fillRect/>
              </a:stretch>
            </p:blipFill>
            <p:spPr>
              <a:xfrm flipH="1">
                <a:off x="4165951" y="3165229"/>
                <a:ext cx="399511" cy="998779"/>
              </a:xfrm>
              <a:prstGeom prst="rect">
                <a:avLst/>
              </a:prstGeom>
            </p:spPr>
          </p:pic>
          <p:pic>
            <p:nvPicPr>
              <p:cNvPr id="478" name="Picture 477">
                <a:extLst>
                  <a:ext uri="{FF2B5EF4-FFF2-40B4-BE49-F238E27FC236}">
                    <a16:creationId xmlns:a16="http://schemas.microsoft.com/office/drawing/2014/main" id="{C7863335-44A7-144A-9E15-7507EB6F76B8}"/>
                  </a:ext>
                </a:extLst>
              </p:cNvPr>
              <p:cNvPicPr>
                <a:picLocks noChangeAspect="1"/>
              </p:cNvPicPr>
              <p:nvPr/>
            </p:nvPicPr>
            <p:blipFill>
              <a:blip r:embed="rId35"/>
              <a:stretch>
                <a:fillRect/>
              </a:stretch>
            </p:blipFill>
            <p:spPr>
              <a:xfrm flipH="1">
                <a:off x="3625209" y="3165229"/>
                <a:ext cx="399511" cy="998779"/>
              </a:xfrm>
              <a:prstGeom prst="rect">
                <a:avLst/>
              </a:prstGeom>
            </p:spPr>
          </p:pic>
          <p:pic>
            <p:nvPicPr>
              <p:cNvPr id="479" name="Picture 478">
                <a:extLst>
                  <a:ext uri="{FF2B5EF4-FFF2-40B4-BE49-F238E27FC236}">
                    <a16:creationId xmlns:a16="http://schemas.microsoft.com/office/drawing/2014/main" id="{BC10F450-6752-264D-BE1A-7E420F7B2D1F}"/>
                  </a:ext>
                </a:extLst>
              </p:cNvPr>
              <p:cNvPicPr>
                <a:picLocks noChangeAspect="1"/>
              </p:cNvPicPr>
              <p:nvPr/>
            </p:nvPicPr>
            <p:blipFill>
              <a:blip r:embed="rId35"/>
              <a:stretch>
                <a:fillRect/>
              </a:stretch>
            </p:blipFill>
            <p:spPr>
              <a:xfrm flipH="1">
                <a:off x="3084467" y="3165229"/>
                <a:ext cx="399511" cy="998779"/>
              </a:xfrm>
              <a:prstGeom prst="rect">
                <a:avLst/>
              </a:prstGeom>
            </p:spPr>
          </p:pic>
          <p:pic>
            <p:nvPicPr>
              <p:cNvPr id="480" name="Picture 479">
                <a:extLst>
                  <a:ext uri="{FF2B5EF4-FFF2-40B4-BE49-F238E27FC236}">
                    <a16:creationId xmlns:a16="http://schemas.microsoft.com/office/drawing/2014/main" id="{28A99A41-E611-0445-ADA7-E29875BCFDA1}"/>
                  </a:ext>
                </a:extLst>
              </p:cNvPr>
              <p:cNvPicPr>
                <a:picLocks noChangeAspect="1"/>
              </p:cNvPicPr>
              <p:nvPr/>
            </p:nvPicPr>
            <p:blipFill>
              <a:blip r:embed="rId35"/>
              <a:stretch>
                <a:fillRect/>
              </a:stretch>
            </p:blipFill>
            <p:spPr>
              <a:xfrm flipH="1">
                <a:off x="2543725" y="3165229"/>
                <a:ext cx="399511" cy="998779"/>
              </a:xfrm>
              <a:prstGeom prst="rect">
                <a:avLst/>
              </a:prstGeom>
            </p:spPr>
          </p:pic>
          <p:pic>
            <p:nvPicPr>
              <p:cNvPr id="481" name="Picture 480">
                <a:extLst>
                  <a:ext uri="{FF2B5EF4-FFF2-40B4-BE49-F238E27FC236}">
                    <a16:creationId xmlns:a16="http://schemas.microsoft.com/office/drawing/2014/main" id="{380B7DB6-1A30-7541-B006-C5A6C930FA10}"/>
                  </a:ext>
                </a:extLst>
              </p:cNvPr>
              <p:cNvPicPr>
                <a:picLocks noChangeAspect="1"/>
              </p:cNvPicPr>
              <p:nvPr/>
            </p:nvPicPr>
            <p:blipFill>
              <a:blip r:embed="rId35"/>
              <a:stretch>
                <a:fillRect/>
              </a:stretch>
            </p:blipFill>
            <p:spPr>
              <a:xfrm flipH="1">
                <a:off x="2002983" y="3165229"/>
                <a:ext cx="399511" cy="998779"/>
              </a:xfrm>
              <a:prstGeom prst="rect">
                <a:avLst/>
              </a:prstGeom>
            </p:spPr>
          </p:pic>
          <p:pic>
            <p:nvPicPr>
              <p:cNvPr id="482" name="Picture 481">
                <a:extLst>
                  <a:ext uri="{FF2B5EF4-FFF2-40B4-BE49-F238E27FC236}">
                    <a16:creationId xmlns:a16="http://schemas.microsoft.com/office/drawing/2014/main" id="{EFAE24B6-76FB-E146-B619-BFBD37B67395}"/>
                  </a:ext>
                </a:extLst>
              </p:cNvPr>
              <p:cNvPicPr>
                <a:picLocks noChangeAspect="1"/>
              </p:cNvPicPr>
              <p:nvPr/>
            </p:nvPicPr>
            <p:blipFill>
              <a:blip r:embed="rId35"/>
              <a:stretch>
                <a:fillRect/>
              </a:stretch>
            </p:blipFill>
            <p:spPr>
              <a:xfrm flipH="1">
                <a:off x="1462241" y="3165229"/>
                <a:ext cx="399511" cy="998779"/>
              </a:xfrm>
              <a:prstGeom prst="rect">
                <a:avLst/>
              </a:prstGeom>
            </p:spPr>
          </p:pic>
          <p:pic>
            <p:nvPicPr>
              <p:cNvPr id="483" name="Picture 482">
                <a:extLst>
                  <a:ext uri="{FF2B5EF4-FFF2-40B4-BE49-F238E27FC236}">
                    <a16:creationId xmlns:a16="http://schemas.microsoft.com/office/drawing/2014/main" id="{6F20201E-3826-E34F-AE2B-A41092236D65}"/>
                  </a:ext>
                </a:extLst>
              </p:cNvPr>
              <p:cNvPicPr>
                <a:picLocks noChangeAspect="1"/>
              </p:cNvPicPr>
              <p:nvPr/>
            </p:nvPicPr>
            <p:blipFill>
              <a:blip r:embed="rId35"/>
              <a:stretch>
                <a:fillRect/>
              </a:stretch>
            </p:blipFill>
            <p:spPr>
              <a:xfrm flipH="1">
                <a:off x="921499" y="3165229"/>
                <a:ext cx="399511" cy="998779"/>
              </a:xfrm>
              <a:prstGeom prst="rect">
                <a:avLst/>
              </a:prstGeom>
            </p:spPr>
          </p:pic>
          <p:pic>
            <p:nvPicPr>
              <p:cNvPr id="484" name="Picture 483">
                <a:extLst>
                  <a:ext uri="{FF2B5EF4-FFF2-40B4-BE49-F238E27FC236}">
                    <a16:creationId xmlns:a16="http://schemas.microsoft.com/office/drawing/2014/main" id="{10C74496-B559-3445-9C98-0BE6ECB010FB}"/>
                  </a:ext>
                </a:extLst>
              </p:cNvPr>
              <p:cNvPicPr>
                <a:picLocks noChangeAspect="1"/>
              </p:cNvPicPr>
              <p:nvPr/>
            </p:nvPicPr>
            <p:blipFill>
              <a:blip r:embed="rId35"/>
              <a:stretch>
                <a:fillRect/>
              </a:stretch>
            </p:blipFill>
            <p:spPr>
              <a:xfrm flipH="1">
                <a:off x="380757" y="3165229"/>
                <a:ext cx="399511" cy="998779"/>
              </a:xfrm>
              <a:prstGeom prst="rect">
                <a:avLst/>
              </a:prstGeom>
            </p:spPr>
          </p:pic>
          <p:pic>
            <p:nvPicPr>
              <p:cNvPr id="485" name="Picture 484">
                <a:extLst>
                  <a:ext uri="{FF2B5EF4-FFF2-40B4-BE49-F238E27FC236}">
                    <a16:creationId xmlns:a16="http://schemas.microsoft.com/office/drawing/2014/main" id="{88B848F1-F66B-2743-989C-D3BC35092C34}"/>
                  </a:ext>
                </a:extLst>
              </p:cNvPr>
              <p:cNvPicPr>
                <a:picLocks noChangeAspect="1"/>
              </p:cNvPicPr>
              <p:nvPr/>
            </p:nvPicPr>
            <p:blipFill>
              <a:blip r:embed="rId35"/>
              <a:stretch>
                <a:fillRect/>
              </a:stretch>
            </p:blipFill>
            <p:spPr>
              <a:xfrm flipH="1">
                <a:off x="10114113" y="3165229"/>
                <a:ext cx="399511" cy="998779"/>
              </a:xfrm>
              <a:prstGeom prst="rect">
                <a:avLst/>
              </a:prstGeom>
            </p:spPr>
          </p:pic>
          <p:pic>
            <p:nvPicPr>
              <p:cNvPr id="486" name="Picture 485">
                <a:extLst>
                  <a:ext uri="{FF2B5EF4-FFF2-40B4-BE49-F238E27FC236}">
                    <a16:creationId xmlns:a16="http://schemas.microsoft.com/office/drawing/2014/main" id="{2407E507-F7D3-A348-9642-AF0390EFAB96}"/>
                  </a:ext>
                </a:extLst>
              </p:cNvPr>
              <p:cNvPicPr>
                <a:picLocks noChangeAspect="1"/>
              </p:cNvPicPr>
              <p:nvPr/>
            </p:nvPicPr>
            <p:blipFill>
              <a:blip r:embed="rId35"/>
              <a:stretch>
                <a:fillRect/>
              </a:stretch>
            </p:blipFill>
            <p:spPr>
              <a:xfrm flipH="1">
                <a:off x="10654863" y="3165229"/>
                <a:ext cx="399511" cy="998779"/>
              </a:xfrm>
              <a:prstGeom prst="rect">
                <a:avLst/>
              </a:prstGeom>
            </p:spPr>
          </p:pic>
          <p:pic>
            <p:nvPicPr>
              <p:cNvPr id="487" name="Picture 486">
                <a:extLst>
                  <a:ext uri="{FF2B5EF4-FFF2-40B4-BE49-F238E27FC236}">
                    <a16:creationId xmlns:a16="http://schemas.microsoft.com/office/drawing/2014/main" id="{7C0B4E7F-C4A5-634A-A4E7-5788418A4CD2}"/>
                  </a:ext>
                </a:extLst>
              </p:cNvPr>
              <p:cNvPicPr>
                <a:picLocks noChangeAspect="1"/>
              </p:cNvPicPr>
              <p:nvPr/>
            </p:nvPicPr>
            <p:blipFill>
              <a:blip r:embed="rId35"/>
              <a:stretch>
                <a:fillRect/>
              </a:stretch>
            </p:blipFill>
            <p:spPr>
              <a:xfrm flipH="1">
                <a:off x="9573371" y="3165229"/>
                <a:ext cx="399511" cy="998779"/>
              </a:xfrm>
              <a:prstGeom prst="rect">
                <a:avLst/>
              </a:prstGeom>
            </p:spPr>
          </p:pic>
          <p:pic>
            <p:nvPicPr>
              <p:cNvPr id="488" name="Picture 487">
                <a:extLst>
                  <a:ext uri="{FF2B5EF4-FFF2-40B4-BE49-F238E27FC236}">
                    <a16:creationId xmlns:a16="http://schemas.microsoft.com/office/drawing/2014/main" id="{A199918F-84E6-D449-BDE2-421115AC1DB4}"/>
                  </a:ext>
                </a:extLst>
              </p:cNvPr>
              <p:cNvPicPr>
                <a:picLocks noChangeAspect="1"/>
              </p:cNvPicPr>
              <p:nvPr/>
            </p:nvPicPr>
            <p:blipFill>
              <a:blip r:embed="rId35"/>
              <a:stretch>
                <a:fillRect/>
              </a:stretch>
            </p:blipFill>
            <p:spPr>
              <a:xfrm flipH="1">
                <a:off x="9032629" y="3165229"/>
                <a:ext cx="399511" cy="998779"/>
              </a:xfrm>
              <a:prstGeom prst="rect">
                <a:avLst/>
              </a:prstGeom>
            </p:spPr>
          </p:pic>
          <p:pic>
            <p:nvPicPr>
              <p:cNvPr id="489" name="Picture 488">
                <a:extLst>
                  <a:ext uri="{FF2B5EF4-FFF2-40B4-BE49-F238E27FC236}">
                    <a16:creationId xmlns:a16="http://schemas.microsoft.com/office/drawing/2014/main" id="{49BCF602-D825-714B-8A7F-83E3251621DF}"/>
                  </a:ext>
                </a:extLst>
              </p:cNvPr>
              <p:cNvPicPr>
                <a:picLocks noChangeAspect="1"/>
              </p:cNvPicPr>
              <p:nvPr/>
            </p:nvPicPr>
            <p:blipFill>
              <a:blip r:embed="rId35"/>
              <a:stretch>
                <a:fillRect/>
              </a:stretch>
            </p:blipFill>
            <p:spPr>
              <a:xfrm flipH="1">
                <a:off x="8491887" y="3165229"/>
                <a:ext cx="399511" cy="998779"/>
              </a:xfrm>
              <a:prstGeom prst="rect">
                <a:avLst/>
              </a:prstGeom>
            </p:spPr>
          </p:pic>
          <p:pic>
            <p:nvPicPr>
              <p:cNvPr id="490" name="Picture 489">
                <a:extLst>
                  <a:ext uri="{FF2B5EF4-FFF2-40B4-BE49-F238E27FC236}">
                    <a16:creationId xmlns:a16="http://schemas.microsoft.com/office/drawing/2014/main" id="{543C7AEE-4CB4-4846-BE84-8D2558B02C70}"/>
                  </a:ext>
                </a:extLst>
              </p:cNvPr>
              <p:cNvPicPr>
                <a:picLocks noChangeAspect="1"/>
              </p:cNvPicPr>
              <p:nvPr/>
            </p:nvPicPr>
            <p:blipFill>
              <a:blip r:embed="rId35"/>
              <a:stretch>
                <a:fillRect/>
              </a:stretch>
            </p:blipFill>
            <p:spPr>
              <a:xfrm flipH="1">
                <a:off x="7951145" y="3165229"/>
                <a:ext cx="399511" cy="998779"/>
              </a:xfrm>
              <a:prstGeom prst="rect">
                <a:avLst/>
              </a:prstGeom>
            </p:spPr>
          </p:pic>
          <p:pic>
            <p:nvPicPr>
              <p:cNvPr id="491" name="Picture 490">
                <a:extLst>
                  <a:ext uri="{FF2B5EF4-FFF2-40B4-BE49-F238E27FC236}">
                    <a16:creationId xmlns:a16="http://schemas.microsoft.com/office/drawing/2014/main" id="{58DB50A9-F7DD-A649-9547-4DC88CF2F691}"/>
                  </a:ext>
                </a:extLst>
              </p:cNvPr>
              <p:cNvPicPr>
                <a:picLocks noChangeAspect="1"/>
              </p:cNvPicPr>
              <p:nvPr/>
            </p:nvPicPr>
            <p:blipFill>
              <a:blip r:embed="rId35"/>
              <a:stretch>
                <a:fillRect/>
              </a:stretch>
            </p:blipFill>
            <p:spPr>
              <a:xfrm flipH="1">
                <a:off x="7410403" y="3165229"/>
                <a:ext cx="399511" cy="998779"/>
              </a:xfrm>
              <a:prstGeom prst="rect">
                <a:avLst/>
              </a:prstGeom>
            </p:spPr>
          </p:pic>
          <p:pic>
            <p:nvPicPr>
              <p:cNvPr id="492" name="Picture 491">
                <a:extLst>
                  <a:ext uri="{FF2B5EF4-FFF2-40B4-BE49-F238E27FC236}">
                    <a16:creationId xmlns:a16="http://schemas.microsoft.com/office/drawing/2014/main" id="{13EB23AC-A49A-5240-8FA5-CD5BC17B46AA}"/>
                  </a:ext>
                </a:extLst>
              </p:cNvPr>
              <p:cNvPicPr>
                <a:picLocks noChangeAspect="1"/>
              </p:cNvPicPr>
              <p:nvPr/>
            </p:nvPicPr>
            <p:blipFill>
              <a:blip r:embed="rId35"/>
              <a:stretch>
                <a:fillRect/>
              </a:stretch>
            </p:blipFill>
            <p:spPr>
              <a:xfrm flipH="1">
                <a:off x="6328919" y="3165229"/>
                <a:ext cx="399511" cy="998779"/>
              </a:xfrm>
              <a:prstGeom prst="rect">
                <a:avLst/>
              </a:prstGeom>
            </p:spPr>
          </p:pic>
          <p:pic>
            <p:nvPicPr>
              <p:cNvPr id="493" name="Picture 492">
                <a:extLst>
                  <a:ext uri="{FF2B5EF4-FFF2-40B4-BE49-F238E27FC236}">
                    <a16:creationId xmlns:a16="http://schemas.microsoft.com/office/drawing/2014/main" id="{BB667867-3456-6341-A04F-E5B71820703F}"/>
                  </a:ext>
                </a:extLst>
              </p:cNvPr>
              <p:cNvPicPr>
                <a:picLocks noChangeAspect="1"/>
              </p:cNvPicPr>
              <p:nvPr/>
            </p:nvPicPr>
            <p:blipFill>
              <a:blip r:embed="rId35"/>
              <a:stretch>
                <a:fillRect/>
              </a:stretch>
            </p:blipFill>
            <p:spPr>
              <a:xfrm flipH="1">
                <a:off x="5247435" y="3165229"/>
                <a:ext cx="399511" cy="998779"/>
              </a:xfrm>
              <a:prstGeom prst="rect">
                <a:avLst/>
              </a:prstGeom>
            </p:spPr>
          </p:pic>
          <p:pic>
            <p:nvPicPr>
              <p:cNvPr id="494" name="Picture 493">
                <a:extLst>
                  <a:ext uri="{FF2B5EF4-FFF2-40B4-BE49-F238E27FC236}">
                    <a16:creationId xmlns:a16="http://schemas.microsoft.com/office/drawing/2014/main" id="{E0307FC2-9133-4245-B752-25DBD0FB5705}"/>
                  </a:ext>
                </a:extLst>
              </p:cNvPr>
              <p:cNvPicPr>
                <a:picLocks noChangeAspect="1"/>
              </p:cNvPicPr>
              <p:nvPr/>
            </p:nvPicPr>
            <p:blipFill>
              <a:blip r:embed="rId35"/>
              <a:stretch>
                <a:fillRect/>
              </a:stretch>
            </p:blipFill>
            <p:spPr>
              <a:xfrm flipH="1">
                <a:off x="6869661" y="3165229"/>
                <a:ext cx="399511" cy="998779"/>
              </a:xfrm>
              <a:prstGeom prst="rect">
                <a:avLst/>
              </a:prstGeom>
            </p:spPr>
          </p:pic>
        </p:grpSp>
        <p:grpSp>
          <p:nvGrpSpPr>
            <p:cNvPr id="384" name="Group 383">
              <a:extLst>
                <a:ext uri="{FF2B5EF4-FFF2-40B4-BE49-F238E27FC236}">
                  <a16:creationId xmlns:a16="http://schemas.microsoft.com/office/drawing/2014/main" id="{A79B1536-650E-A74F-B3AE-7A510CE9A742}"/>
                </a:ext>
              </a:extLst>
            </p:cNvPr>
            <p:cNvGrpSpPr/>
            <p:nvPr/>
          </p:nvGrpSpPr>
          <p:grpSpPr>
            <a:xfrm>
              <a:off x="1120969" y="1968844"/>
              <a:ext cx="741496" cy="276083"/>
              <a:chOff x="636008" y="5915390"/>
              <a:chExt cx="2562487" cy="998779"/>
            </a:xfrm>
          </p:grpSpPr>
          <p:pic>
            <p:nvPicPr>
              <p:cNvPr id="473" name="Picture 472">
                <a:extLst>
                  <a:ext uri="{FF2B5EF4-FFF2-40B4-BE49-F238E27FC236}">
                    <a16:creationId xmlns:a16="http://schemas.microsoft.com/office/drawing/2014/main" id="{6D0FC55C-A3B0-194E-82EC-DE2B07AAFC24}"/>
                  </a:ext>
                </a:extLst>
              </p:cNvPr>
              <p:cNvPicPr>
                <a:picLocks noChangeAspect="1"/>
              </p:cNvPicPr>
              <p:nvPr/>
            </p:nvPicPr>
            <p:blipFill>
              <a:blip r:embed="rId35"/>
              <a:stretch>
                <a:fillRect/>
              </a:stretch>
            </p:blipFill>
            <p:spPr>
              <a:xfrm flipH="1">
                <a:off x="2798984" y="5915390"/>
                <a:ext cx="399511" cy="998779"/>
              </a:xfrm>
              <a:prstGeom prst="rect">
                <a:avLst/>
              </a:prstGeom>
            </p:spPr>
          </p:pic>
          <p:pic>
            <p:nvPicPr>
              <p:cNvPr id="474" name="Picture 473">
                <a:extLst>
                  <a:ext uri="{FF2B5EF4-FFF2-40B4-BE49-F238E27FC236}">
                    <a16:creationId xmlns:a16="http://schemas.microsoft.com/office/drawing/2014/main" id="{5C216E82-BC03-5547-809C-920A9DFC56D9}"/>
                  </a:ext>
                </a:extLst>
              </p:cNvPr>
              <p:cNvPicPr>
                <a:picLocks noChangeAspect="1"/>
              </p:cNvPicPr>
              <p:nvPr/>
            </p:nvPicPr>
            <p:blipFill>
              <a:blip r:embed="rId35"/>
              <a:stretch>
                <a:fillRect/>
              </a:stretch>
            </p:blipFill>
            <p:spPr>
              <a:xfrm flipH="1">
                <a:off x="636008" y="5915390"/>
                <a:ext cx="399511" cy="998779"/>
              </a:xfrm>
              <a:prstGeom prst="rect">
                <a:avLst/>
              </a:prstGeom>
            </p:spPr>
          </p:pic>
        </p:grpSp>
        <p:grpSp>
          <p:nvGrpSpPr>
            <p:cNvPr id="385" name="Group 384">
              <a:extLst>
                <a:ext uri="{FF2B5EF4-FFF2-40B4-BE49-F238E27FC236}">
                  <a16:creationId xmlns:a16="http://schemas.microsoft.com/office/drawing/2014/main" id="{9D188573-D36A-614F-B6A9-CE636EA488C0}"/>
                </a:ext>
              </a:extLst>
            </p:cNvPr>
            <p:cNvGrpSpPr/>
            <p:nvPr/>
          </p:nvGrpSpPr>
          <p:grpSpPr>
            <a:xfrm>
              <a:off x="1122684" y="1671211"/>
              <a:ext cx="3088575" cy="276088"/>
              <a:chOff x="380757" y="3201722"/>
              <a:chExt cx="10673617" cy="998788"/>
            </a:xfrm>
          </p:grpSpPr>
          <p:pic>
            <p:nvPicPr>
              <p:cNvPr id="453" name="Picture 452">
                <a:extLst>
                  <a:ext uri="{FF2B5EF4-FFF2-40B4-BE49-F238E27FC236}">
                    <a16:creationId xmlns:a16="http://schemas.microsoft.com/office/drawing/2014/main" id="{20CDDB4C-74FB-CF43-8285-FC8671D193DB}"/>
                  </a:ext>
                </a:extLst>
              </p:cNvPr>
              <p:cNvPicPr>
                <a:picLocks noChangeAspect="1"/>
              </p:cNvPicPr>
              <p:nvPr/>
            </p:nvPicPr>
            <p:blipFill>
              <a:blip r:embed="rId35"/>
              <a:stretch>
                <a:fillRect/>
              </a:stretch>
            </p:blipFill>
            <p:spPr>
              <a:xfrm flipH="1">
                <a:off x="4706695" y="3201728"/>
                <a:ext cx="399511" cy="998782"/>
              </a:xfrm>
              <a:prstGeom prst="rect">
                <a:avLst/>
              </a:prstGeom>
            </p:spPr>
          </p:pic>
          <p:pic>
            <p:nvPicPr>
              <p:cNvPr id="454" name="Picture 453">
                <a:extLst>
                  <a:ext uri="{FF2B5EF4-FFF2-40B4-BE49-F238E27FC236}">
                    <a16:creationId xmlns:a16="http://schemas.microsoft.com/office/drawing/2014/main" id="{36CEE50F-245B-EF44-AECA-2E135DF7FC81}"/>
                  </a:ext>
                </a:extLst>
              </p:cNvPr>
              <p:cNvPicPr>
                <a:picLocks noChangeAspect="1"/>
              </p:cNvPicPr>
              <p:nvPr/>
            </p:nvPicPr>
            <p:blipFill>
              <a:blip r:embed="rId35"/>
              <a:stretch>
                <a:fillRect/>
              </a:stretch>
            </p:blipFill>
            <p:spPr>
              <a:xfrm flipH="1">
                <a:off x="5788176" y="3201728"/>
                <a:ext cx="399511" cy="998782"/>
              </a:xfrm>
              <a:prstGeom prst="rect">
                <a:avLst/>
              </a:prstGeom>
            </p:spPr>
          </p:pic>
          <p:pic>
            <p:nvPicPr>
              <p:cNvPr id="455" name="Picture 454">
                <a:extLst>
                  <a:ext uri="{FF2B5EF4-FFF2-40B4-BE49-F238E27FC236}">
                    <a16:creationId xmlns:a16="http://schemas.microsoft.com/office/drawing/2014/main" id="{B27458AF-78FC-864C-A7C1-25740AB14C68}"/>
                  </a:ext>
                </a:extLst>
              </p:cNvPr>
              <p:cNvPicPr>
                <a:picLocks noChangeAspect="1"/>
              </p:cNvPicPr>
              <p:nvPr/>
            </p:nvPicPr>
            <p:blipFill>
              <a:blip r:embed="rId35"/>
              <a:stretch>
                <a:fillRect/>
              </a:stretch>
            </p:blipFill>
            <p:spPr>
              <a:xfrm flipH="1">
                <a:off x="4165952" y="3201728"/>
                <a:ext cx="399511" cy="998782"/>
              </a:xfrm>
              <a:prstGeom prst="rect">
                <a:avLst/>
              </a:prstGeom>
            </p:spPr>
          </p:pic>
          <p:pic>
            <p:nvPicPr>
              <p:cNvPr id="456" name="Picture 455">
                <a:extLst>
                  <a:ext uri="{FF2B5EF4-FFF2-40B4-BE49-F238E27FC236}">
                    <a16:creationId xmlns:a16="http://schemas.microsoft.com/office/drawing/2014/main" id="{0F2DF288-D825-FE43-9140-16009ABB6B2E}"/>
                  </a:ext>
                </a:extLst>
              </p:cNvPr>
              <p:cNvPicPr>
                <a:picLocks noChangeAspect="1"/>
              </p:cNvPicPr>
              <p:nvPr/>
            </p:nvPicPr>
            <p:blipFill>
              <a:blip r:embed="rId35"/>
              <a:stretch>
                <a:fillRect/>
              </a:stretch>
            </p:blipFill>
            <p:spPr>
              <a:xfrm flipH="1">
                <a:off x="3625209" y="3201728"/>
                <a:ext cx="399511" cy="998782"/>
              </a:xfrm>
              <a:prstGeom prst="rect">
                <a:avLst/>
              </a:prstGeom>
            </p:spPr>
          </p:pic>
          <p:pic>
            <p:nvPicPr>
              <p:cNvPr id="457" name="Picture 456">
                <a:extLst>
                  <a:ext uri="{FF2B5EF4-FFF2-40B4-BE49-F238E27FC236}">
                    <a16:creationId xmlns:a16="http://schemas.microsoft.com/office/drawing/2014/main" id="{084074F1-61E4-7045-A6D5-65947D0FA98B}"/>
                  </a:ext>
                </a:extLst>
              </p:cNvPr>
              <p:cNvPicPr>
                <a:picLocks noChangeAspect="1"/>
              </p:cNvPicPr>
              <p:nvPr/>
            </p:nvPicPr>
            <p:blipFill>
              <a:blip r:embed="rId35"/>
              <a:stretch>
                <a:fillRect/>
              </a:stretch>
            </p:blipFill>
            <p:spPr>
              <a:xfrm flipH="1">
                <a:off x="3084466" y="3201728"/>
                <a:ext cx="399511" cy="998782"/>
              </a:xfrm>
              <a:prstGeom prst="rect">
                <a:avLst/>
              </a:prstGeom>
            </p:spPr>
          </p:pic>
          <p:pic>
            <p:nvPicPr>
              <p:cNvPr id="458" name="Picture 457">
                <a:extLst>
                  <a:ext uri="{FF2B5EF4-FFF2-40B4-BE49-F238E27FC236}">
                    <a16:creationId xmlns:a16="http://schemas.microsoft.com/office/drawing/2014/main" id="{338D3EC7-D56B-0943-ACAE-0222ED9D94FF}"/>
                  </a:ext>
                </a:extLst>
              </p:cNvPr>
              <p:cNvPicPr>
                <a:picLocks noChangeAspect="1"/>
              </p:cNvPicPr>
              <p:nvPr/>
            </p:nvPicPr>
            <p:blipFill>
              <a:blip r:embed="rId35"/>
              <a:stretch>
                <a:fillRect/>
              </a:stretch>
            </p:blipFill>
            <p:spPr>
              <a:xfrm flipH="1">
                <a:off x="2543723" y="3201728"/>
                <a:ext cx="399511" cy="998782"/>
              </a:xfrm>
              <a:prstGeom prst="rect">
                <a:avLst/>
              </a:prstGeom>
            </p:spPr>
          </p:pic>
          <p:pic>
            <p:nvPicPr>
              <p:cNvPr id="459" name="Picture 458">
                <a:extLst>
                  <a:ext uri="{FF2B5EF4-FFF2-40B4-BE49-F238E27FC236}">
                    <a16:creationId xmlns:a16="http://schemas.microsoft.com/office/drawing/2014/main" id="{2E18924C-972D-D94E-AD55-28A1841F8F58}"/>
                  </a:ext>
                </a:extLst>
              </p:cNvPr>
              <p:cNvPicPr>
                <a:picLocks noChangeAspect="1"/>
              </p:cNvPicPr>
              <p:nvPr/>
            </p:nvPicPr>
            <p:blipFill>
              <a:blip r:embed="rId35"/>
              <a:stretch>
                <a:fillRect/>
              </a:stretch>
            </p:blipFill>
            <p:spPr>
              <a:xfrm flipH="1">
                <a:off x="2002980" y="3201728"/>
                <a:ext cx="399511" cy="998782"/>
              </a:xfrm>
              <a:prstGeom prst="rect">
                <a:avLst/>
              </a:prstGeom>
            </p:spPr>
          </p:pic>
          <p:pic>
            <p:nvPicPr>
              <p:cNvPr id="460" name="Picture 459">
                <a:extLst>
                  <a:ext uri="{FF2B5EF4-FFF2-40B4-BE49-F238E27FC236}">
                    <a16:creationId xmlns:a16="http://schemas.microsoft.com/office/drawing/2014/main" id="{978F51F3-C526-694B-A6DD-1563A0651EB4}"/>
                  </a:ext>
                </a:extLst>
              </p:cNvPr>
              <p:cNvPicPr>
                <a:picLocks noChangeAspect="1"/>
              </p:cNvPicPr>
              <p:nvPr/>
            </p:nvPicPr>
            <p:blipFill>
              <a:blip r:embed="rId35"/>
              <a:stretch>
                <a:fillRect/>
              </a:stretch>
            </p:blipFill>
            <p:spPr>
              <a:xfrm flipH="1">
                <a:off x="1462243" y="3201728"/>
                <a:ext cx="399511" cy="998782"/>
              </a:xfrm>
              <a:prstGeom prst="rect">
                <a:avLst/>
              </a:prstGeom>
            </p:spPr>
          </p:pic>
          <p:pic>
            <p:nvPicPr>
              <p:cNvPr id="461" name="Picture 460">
                <a:extLst>
                  <a:ext uri="{FF2B5EF4-FFF2-40B4-BE49-F238E27FC236}">
                    <a16:creationId xmlns:a16="http://schemas.microsoft.com/office/drawing/2014/main" id="{3470A1E5-75CC-4648-83D6-3E0E2B2B9F76}"/>
                  </a:ext>
                </a:extLst>
              </p:cNvPr>
              <p:cNvPicPr>
                <a:picLocks noChangeAspect="1"/>
              </p:cNvPicPr>
              <p:nvPr/>
            </p:nvPicPr>
            <p:blipFill>
              <a:blip r:embed="rId35"/>
              <a:stretch>
                <a:fillRect/>
              </a:stretch>
            </p:blipFill>
            <p:spPr>
              <a:xfrm flipH="1">
                <a:off x="921500" y="3201722"/>
                <a:ext cx="399511" cy="998782"/>
              </a:xfrm>
              <a:prstGeom prst="rect">
                <a:avLst/>
              </a:prstGeom>
            </p:spPr>
          </p:pic>
          <p:pic>
            <p:nvPicPr>
              <p:cNvPr id="462" name="Picture 461">
                <a:extLst>
                  <a:ext uri="{FF2B5EF4-FFF2-40B4-BE49-F238E27FC236}">
                    <a16:creationId xmlns:a16="http://schemas.microsoft.com/office/drawing/2014/main" id="{3D248453-9095-2D46-846F-B93BD426F951}"/>
                  </a:ext>
                </a:extLst>
              </p:cNvPr>
              <p:cNvPicPr>
                <a:picLocks noChangeAspect="1"/>
              </p:cNvPicPr>
              <p:nvPr/>
            </p:nvPicPr>
            <p:blipFill>
              <a:blip r:embed="rId35"/>
              <a:stretch>
                <a:fillRect/>
              </a:stretch>
            </p:blipFill>
            <p:spPr>
              <a:xfrm flipH="1">
                <a:off x="380757" y="3201728"/>
                <a:ext cx="399511" cy="998782"/>
              </a:xfrm>
              <a:prstGeom prst="rect">
                <a:avLst/>
              </a:prstGeom>
            </p:spPr>
          </p:pic>
          <p:pic>
            <p:nvPicPr>
              <p:cNvPr id="463" name="Picture 462">
                <a:extLst>
                  <a:ext uri="{FF2B5EF4-FFF2-40B4-BE49-F238E27FC236}">
                    <a16:creationId xmlns:a16="http://schemas.microsoft.com/office/drawing/2014/main" id="{7A3CC601-D865-FB4A-B21D-F39D81B72F0B}"/>
                  </a:ext>
                </a:extLst>
              </p:cNvPr>
              <p:cNvPicPr>
                <a:picLocks noChangeAspect="1"/>
              </p:cNvPicPr>
              <p:nvPr/>
            </p:nvPicPr>
            <p:blipFill>
              <a:blip r:embed="rId35"/>
              <a:stretch>
                <a:fillRect/>
              </a:stretch>
            </p:blipFill>
            <p:spPr>
              <a:xfrm flipH="1">
                <a:off x="10114114" y="3201728"/>
                <a:ext cx="399511" cy="998782"/>
              </a:xfrm>
              <a:prstGeom prst="rect">
                <a:avLst/>
              </a:prstGeom>
            </p:spPr>
          </p:pic>
          <p:pic>
            <p:nvPicPr>
              <p:cNvPr id="464" name="Picture 463">
                <a:extLst>
                  <a:ext uri="{FF2B5EF4-FFF2-40B4-BE49-F238E27FC236}">
                    <a16:creationId xmlns:a16="http://schemas.microsoft.com/office/drawing/2014/main" id="{CCA7F904-AB1C-9E48-9E7F-23D350C3E544}"/>
                  </a:ext>
                </a:extLst>
              </p:cNvPr>
              <p:cNvPicPr>
                <a:picLocks noChangeAspect="1"/>
              </p:cNvPicPr>
              <p:nvPr/>
            </p:nvPicPr>
            <p:blipFill>
              <a:blip r:embed="rId35"/>
              <a:stretch>
                <a:fillRect/>
              </a:stretch>
            </p:blipFill>
            <p:spPr>
              <a:xfrm flipH="1">
                <a:off x="10654863" y="3201728"/>
                <a:ext cx="399511" cy="998782"/>
              </a:xfrm>
              <a:prstGeom prst="rect">
                <a:avLst/>
              </a:prstGeom>
            </p:spPr>
          </p:pic>
          <p:pic>
            <p:nvPicPr>
              <p:cNvPr id="465" name="Picture 464">
                <a:extLst>
                  <a:ext uri="{FF2B5EF4-FFF2-40B4-BE49-F238E27FC236}">
                    <a16:creationId xmlns:a16="http://schemas.microsoft.com/office/drawing/2014/main" id="{0352012D-A68D-2B4F-AE15-54079CAAE445}"/>
                  </a:ext>
                </a:extLst>
              </p:cNvPr>
              <p:cNvPicPr>
                <a:picLocks noChangeAspect="1"/>
              </p:cNvPicPr>
              <p:nvPr/>
            </p:nvPicPr>
            <p:blipFill>
              <a:blip r:embed="rId35"/>
              <a:stretch>
                <a:fillRect/>
              </a:stretch>
            </p:blipFill>
            <p:spPr>
              <a:xfrm flipH="1">
                <a:off x="9573371" y="3201728"/>
                <a:ext cx="399511" cy="998782"/>
              </a:xfrm>
              <a:prstGeom prst="rect">
                <a:avLst/>
              </a:prstGeom>
            </p:spPr>
          </p:pic>
          <p:pic>
            <p:nvPicPr>
              <p:cNvPr id="466" name="Picture 465">
                <a:extLst>
                  <a:ext uri="{FF2B5EF4-FFF2-40B4-BE49-F238E27FC236}">
                    <a16:creationId xmlns:a16="http://schemas.microsoft.com/office/drawing/2014/main" id="{22EDE32D-083F-9140-8203-18F824EFA4F5}"/>
                  </a:ext>
                </a:extLst>
              </p:cNvPr>
              <p:cNvPicPr>
                <a:picLocks noChangeAspect="1"/>
              </p:cNvPicPr>
              <p:nvPr/>
            </p:nvPicPr>
            <p:blipFill>
              <a:blip r:embed="rId35"/>
              <a:stretch>
                <a:fillRect/>
              </a:stretch>
            </p:blipFill>
            <p:spPr>
              <a:xfrm flipH="1">
                <a:off x="9032628" y="3201728"/>
                <a:ext cx="399511" cy="998782"/>
              </a:xfrm>
              <a:prstGeom prst="rect">
                <a:avLst/>
              </a:prstGeom>
            </p:spPr>
          </p:pic>
          <p:pic>
            <p:nvPicPr>
              <p:cNvPr id="467" name="Picture 466">
                <a:extLst>
                  <a:ext uri="{FF2B5EF4-FFF2-40B4-BE49-F238E27FC236}">
                    <a16:creationId xmlns:a16="http://schemas.microsoft.com/office/drawing/2014/main" id="{E1C95F3E-57F6-654C-94D5-832281E07CF0}"/>
                  </a:ext>
                </a:extLst>
              </p:cNvPr>
              <p:cNvPicPr>
                <a:picLocks noChangeAspect="1"/>
              </p:cNvPicPr>
              <p:nvPr/>
            </p:nvPicPr>
            <p:blipFill>
              <a:blip r:embed="rId35"/>
              <a:stretch>
                <a:fillRect/>
              </a:stretch>
            </p:blipFill>
            <p:spPr>
              <a:xfrm flipH="1">
                <a:off x="8491885" y="3201728"/>
                <a:ext cx="399511" cy="998782"/>
              </a:xfrm>
              <a:prstGeom prst="rect">
                <a:avLst/>
              </a:prstGeom>
            </p:spPr>
          </p:pic>
          <p:pic>
            <p:nvPicPr>
              <p:cNvPr id="468" name="Picture 467">
                <a:extLst>
                  <a:ext uri="{FF2B5EF4-FFF2-40B4-BE49-F238E27FC236}">
                    <a16:creationId xmlns:a16="http://schemas.microsoft.com/office/drawing/2014/main" id="{141A4859-8CE7-2C43-885C-8EE1358C866C}"/>
                  </a:ext>
                </a:extLst>
              </p:cNvPr>
              <p:cNvPicPr>
                <a:picLocks noChangeAspect="1"/>
              </p:cNvPicPr>
              <p:nvPr/>
            </p:nvPicPr>
            <p:blipFill>
              <a:blip r:embed="rId35"/>
              <a:stretch>
                <a:fillRect/>
              </a:stretch>
            </p:blipFill>
            <p:spPr>
              <a:xfrm flipH="1">
                <a:off x="7951148" y="3201728"/>
                <a:ext cx="399511" cy="998782"/>
              </a:xfrm>
              <a:prstGeom prst="rect">
                <a:avLst/>
              </a:prstGeom>
            </p:spPr>
          </p:pic>
          <p:pic>
            <p:nvPicPr>
              <p:cNvPr id="469" name="Picture 468">
                <a:extLst>
                  <a:ext uri="{FF2B5EF4-FFF2-40B4-BE49-F238E27FC236}">
                    <a16:creationId xmlns:a16="http://schemas.microsoft.com/office/drawing/2014/main" id="{0DFAE2AE-C238-0F4C-86D9-FEB2245B7665}"/>
                  </a:ext>
                </a:extLst>
              </p:cNvPr>
              <p:cNvPicPr>
                <a:picLocks noChangeAspect="1"/>
              </p:cNvPicPr>
              <p:nvPr/>
            </p:nvPicPr>
            <p:blipFill>
              <a:blip r:embed="rId35"/>
              <a:stretch>
                <a:fillRect/>
              </a:stretch>
            </p:blipFill>
            <p:spPr>
              <a:xfrm flipH="1">
                <a:off x="7410405" y="3201728"/>
                <a:ext cx="399511" cy="998782"/>
              </a:xfrm>
              <a:prstGeom prst="rect">
                <a:avLst/>
              </a:prstGeom>
            </p:spPr>
          </p:pic>
          <p:pic>
            <p:nvPicPr>
              <p:cNvPr id="470" name="Picture 469">
                <a:extLst>
                  <a:ext uri="{FF2B5EF4-FFF2-40B4-BE49-F238E27FC236}">
                    <a16:creationId xmlns:a16="http://schemas.microsoft.com/office/drawing/2014/main" id="{B87F8E6E-BA0F-4343-9DE0-703D1EFE3F79}"/>
                  </a:ext>
                </a:extLst>
              </p:cNvPr>
              <p:cNvPicPr>
                <a:picLocks noChangeAspect="1"/>
              </p:cNvPicPr>
              <p:nvPr/>
            </p:nvPicPr>
            <p:blipFill>
              <a:blip r:embed="rId35"/>
              <a:stretch>
                <a:fillRect/>
              </a:stretch>
            </p:blipFill>
            <p:spPr>
              <a:xfrm flipH="1">
                <a:off x="6328919" y="3201728"/>
                <a:ext cx="399511" cy="998782"/>
              </a:xfrm>
              <a:prstGeom prst="rect">
                <a:avLst/>
              </a:prstGeom>
            </p:spPr>
          </p:pic>
          <p:pic>
            <p:nvPicPr>
              <p:cNvPr id="471" name="Picture 470">
                <a:extLst>
                  <a:ext uri="{FF2B5EF4-FFF2-40B4-BE49-F238E27FC236}">
                    <a16:creationId xmlns:a16="http://schemas.microsoft.com/office/drawing/2014/main" id="{40A4504C-2D34-7A4D-9338-66DB3C66C2A0}"/>
                  </a:ext>
                </a:extLst>
              </p:cNvPr>
              <p:cNvPicPr>
                <a:picLocks noChangeAspect="1"/>
              </p:cNvPicPr>
              <p:nvPr/>
            </p:nvPicPr>
            <p:blipFill>
              <a:blip r:embed="rId35"/>
              <a:stretch>
                <a:fillRect/>
              </a:stretch>
            </p:blipFill>
            <p:spPr>
              <a:xfrm flipH="1">
                <a:off x="5247433" y="3201728"/>
                <a:ext cx="399511" cy="998782"/>
              </a:xfrm>
              <a:prstGeom prst="rect">
                <a:avLst/>
              </a:prstGeom>
            </p:spPr>
          </p:pic>
          <p:pic>
            <p:nvPicPr>
              <p:cNvPr id="472" name="Picture 471">
                <a:extLst>
                  <a:ext uri="{FF2B5EF4-FFF2-40B4-BE49-F238E27FC236}">
                    <a16:creationId xmlns:a16="http://schemas.microsoft.com/office/drawing/2014/main" id="{0737A08D-2836-E346-868A-CA10C683E251}"/>
                  </a:ext>
                </a:extLst>
              </p:cNvPr>
              <p:cNvPicPr>
                <a:picLocks noChangeAspect="1"/>
              </p:cNvPicPr>
              <p:nvPr/>
            </p:nvPicPr>
            <p:blipFill>
              <a:blip r:embed="rId35"/>
              <a:stretch>
                <a:fillRect/>
              </a:stretch>
            </p:blipFill>
            <p:spPr>
              <a:xfrm flipH="1">
                <a:off x="6869662" y="3201728"/>
                <a:ext cx="399511" cy="998782"/>
              </a:xfrm>
              <a:prstGeom prst="rect">
                <a:avLst/>
              </a:prstGeom>
            </p:spPr>
          </p:pic>
        </p:grpSp>
        <p:grpSp>
          <p:nvGrpSpPr>
            <p:cNvPr id="386" name="Group 385">
              <a:extLst>
                <a:ext uri="{FF2B5EF4-FFF2-40B4-BE49-F238E27FC236}">
                  <a16:creationId xmlns:a16="http://schemas.microsoft.com/office/drawing/2014/main" id="{3396672A-7B21-BF46-A16B-0CA83B0B0ECE}"/>
                </a:ext>
              </a:extLst>
            </p:cNvPr>
            <p:cNvGrpSpPr/>
            <p:nvPr/>
          </p:nvGrpSpPr>
          <p:grpSpPr>
            <a:xfrm>
              <a:off x="3938789" y="2266234"/>
              <a:ext cx="271430" cy="276106"/>
              <a:chOff x="4870450" y="2601428"/>
              <a:chExt cx="938022" cy="998855"/>
            </a:xfrm>
          </p:grpSpPr>
          <p:pic>
            <p:nvPicPr>
              <p:cNvPr id="451" name="Picture 450">
                <a:extLst>
                  <a:ext uri="{FF2B5EF4-FFF2-40B4-BE49-F238E27FC236}">
                    <a16:creationId xmlns:a16="http://schemas.microsoft.com/office/drawing/2014/main" id="{8FAAA857-7B26-9545-B360-D728FEF56CF8}"/>
                  </a:ext>
                </a:extLst>
              </p:cNvPr>
              <p:cNvPicPr>
                <a:picLocks noChangeAspect="1"/>
              </p:cNvPicPr>
              <p:nvPr/>
            </p:nvPicPr>
            <p:blipFill>
              <a:blip r:embed="rId36">
                <a:duotone>
                  <a:prstClr val="black"/>
                  <a:schemeClr val="tx2">
                    <a:tint val="45000"/>
                    <a:satMod val="400000"/>
                  </a:schemeClr>
                </a:duotone>
                <a:alphaModFix amt="40000"/>
              </a:blip>
              <a:stretch>
                <a:fillRect/>
              </a:stretch>
            </p:blipFill>
            <p:spPr>
              <a:xfrm>
                <a:off x="4870450" y="2601428"/>
                <a:ext cx="399542" cy="998855"/>
              </a:xfrm>
              <a:prstGeom prst="rect">
                <a:avLst/>
              </a:prstGeom>
            </p:spPr>
          </p:pic>
          <p:pic>
            <p:nvPicPr>
              <p:cNvPr id="452" name="Picture 451">
                <a:extLst>
                  <a:ext uri="{FF2B5EF4-FFF2-40B4-BE49-F238E27FC236}">
                    <a16:creationId xmlns:a16="http://schemas.microsoft.com/office/drawing/2014/main" id="{D94A8EFE-434A-D44D-A242-A894596AAD3A}"/>
                  </a:ext>
                </a:extLst>
              </p:cNvPr>
              <p:cNvPicPr>
                <a:picLocks noChangeAspect="1"/>
              </p:cNvPicPr>
              <p:nvPr/>
            </p:nvPicPr>
            <p:blipFill>
              <a:blip r:embed="rId36">
                <a:alphaModFix amt="40000"/>
                <a:duotone>
                  <a:prstClr val="black"/>
                  <a:schemeClr val="tx2">
                    <a:tint val="45000"/>
                    <a:satMod val="400000"/>
                  </a:schemeClr>
                </a:duotone>
              </a:blip>
              <a:stretch>
                <a:fillRect/>
              </a:stretch>
            </p:blipFill>
            <p:spPr>
              <a:xfrm>
                <a:off x="5408930" y="2601428"/>
                <a:ext cx="399542" cy="998855"/>
              </a:xfrm>
              <a:prstGeom prst="rect">
                <a:avLst/>
              </a:prstGeom>
            </p:spPr>
          </p:pic>
        </p:grpSp>
        <p:grpSp>
          <p:nvGrpSpPr>
            <p:cNvPr id="387" name="Group 386">
              <a:extLst>
                <a:ext uri="{FF2B5EF4-FFF2-40B4-BE49-F238E27FC236}">
                  <a16:creationId xmlns:a16="http://schemas.microsoft.com/office/drawing/2014/main" id="{E604C4FA-21A3-E844-8A13-20DB2D0A1407}"/>
                </a:ext>
              </a:extLst>
            </p:cNvPr>
            <p:cNvGrpSpPr/>
            <p:nvPr/>
          </p:nvGrpSpPr>
          <p:grpSpPr>
            <a:xfrm>
              <a:off x="1904334" y="1968844"/>
              <a:ext cx="1519366" cy="276106"/>
              <a:chOff x="557787" y="2619679"/>
              <a:chExt cx="5250685" cy="998855"/>
            </a:xfrm>
          </p:grpSpPr>
          <p:pic>
            <p:nvPicPr>
              <p:cNvPr id="441" name="Picture 440">
                <a:extLst>
                  <a:ext uri="{FF2B5EF4-FFF2-40B4-BE49-F238E27FC236}">
                    <a16:creationId xmlns:a16="http://schemas.microsoft.com/office/drawing/2014/main" id="{3914C435-EA13-A04B-8DBC-7720AE6A43F5}"/>
                  </a:ext>
                </a:extLst>
              </p:cNvPr>
              <p:cNvPicPr>
                <a:picLocks noChangeAspect="1"/>
              </p:cNvPicPr>
              <p:nvPr/>
            </p:nvPicPr>
            <p:blipFill>
              <a:blip r:embed="rId36">
                <a:grayscl/>
                <a:alphaModFix amt="50000"/>
              </a:blip>
              <a:stretch>
                <a:fillRect/>
              </a:stretch>
            </p:blipFill>
            <p:spPr>
              <a:xfrm>
                <a:off x="557787" y="2619679"/>
                <a:ext cx="399542" cy="998855"/>
              </a:xfrm>
              <a:prstGeom prst="rect">
                <a:avLst/>
              </a:prstGeom>
            </p:spPr>
          </p:pic>
          <p:pic>
            <p:nvPicPr>
              <p:cNvPr id="442" name="Picture 441">
                <a:extLst>
                  <a:ext uri="{FF2B5EF4-FFF2-40B4-BE49-F238E27FC236}">
                    <a16:creationId xmlns:a16="http://schemas.microsoft.com/office/drawing/2014/main" id="{F7F655AE-EAC0-D048-9FC4-B7B2051641BC}"/>
                  </a:ext>
                </a:extLst>
              </p:cNvPr>
              <p:cNvPicPr>
                <a:picLocks noChangeAspect="1"/>
              </p:cNvPicPr>
              <p:nvPr/>
            </p:nvPicPr>
            <p:blipFill>
              <a:blip r:embed="rId36">
                <a:grayscl/>
                <a:alphaModFix amt="50000"/>
              </a:blip>
              <a:stretch>
                <a:fillRect/>
              </a:stretch>
            </p:blipFill>
            <p:spPr>
              <a:xfrm>
                <a:off x="1634749" y="2619679"/>
                <a:ext cx="399542" cy="998855"/>
              </a:xfrm>
              <a:prstGeom prst="rect">
                <a:avLst/>
              </a:prstGeom>
            </p:spPr>
          </p:pic>
          <p:pic>
            <p:nvPicPr>
              <p:cNvPr id="443" name="Picture 442">
                <a:extLst>
                  <a:ext uri="{FF2B5EF4-FFF2-40B4-BE49-F238E27FC236}">
                    <a16:creationId xmlns:a16="http://schemas.microsoft.com/office/drawing/2014/main" id="{97413F1A-0CBE-CF4B-A759-C8A8AF146D3C}"/>
                  </a:ext>
                </a:extLst>
              </p:cNvPr>
              <p:cNvPicPr>
                <a:picLocks noChangeAspect="1"/>
              </p:cNvPicPr>
              <p:nvPr/>
            </p:nvPicPr>
            <p:blipFill>
              <a:blip r:embed="rId36">
                <a:grayscl/>
                <a:alphaModFix amt="50000"/>
              </a:blip>
              <a:stretch>
                <a:fillRect/>
              </a:stretch>
            </p:blipFill>
            <p:spPr>
              <a:xfrm>
                <a:off x="2173230" y="2619679"/>
                <a:ext cx="399542" cy="998855"/>
              </a:xfrm>
              <a:prstGeom prst="rect">
                <a:avLst/>
              </a:prstGeom>
            </p:spPr>
          </p:pic>
          <p:pic>
            <p:nvPicPr>
              <p:cNvPr id="444" name="Picture 443">
                <a:extLst>
                  <a:ext uri="{FF2B5EF4-FFF2-40B4-BE49-F238E27FC236}">
                    <a16:creationId xmlns:a16="http://schemas.microsoft.com/office/drawing/2014/main" id="{D02BFF39-BCAB-5049-BEA4-8FE0A9E818E8}"/>
                  </a:ext>
                </a:extLst>
              </p:cNvPr>
              <p:cNvPicPr>
                <a:picLocks noChangeAspect="1"/>
              </p:cNvPicPr>
              <p:nvPr/>
            </p:nvPicPr>
            <p:blipFill>
              <a:blip r:embed="rId36">
                <a:grayscl/>
                <a:alphaModFix amt="50000"/>
              </a:blip>
              <a:stretch>
                <a:fillRect/>
              </a:stretch>
            </p:blipFill>
            <p:spPr>
              <a:xfrm>
                <a:off x="2711710" y="2619679"/>
                <a:ext cx="399542" cy="998855"/>
              </a:xfrm>
              <a:prstGeom prst="rect">
                <a:avLst/>
              </a:prstGeom>
            </p:spPr>
          </p:pic>
          <p:pic>
            <p:nvPicPr>
              <p:cNvPr id="445" name="Picture 444">
                <a:extLst>
                  <a:ext uri="{FF2B5EF4-FFF2-40B4-BE49-F238E27FC236}">
                    <a16:creationId xmlns:a16="http://schemas.microsoft.com/office/drawing/2014/main" id="{ED33F1EB-60B2-0B44-B1CE-E85AD1C0ACD7}"/>
                  </a:ext>
                </a:extLst>
              </p:cNvPr>
              <p:cNvPicPr>
                <a:picLocks noChangeAspect="1"/>
              </p:cNvPicPr>
              <p:nvPr/>
            </p:nvPicPr>
            <p:blipFill>
              <a:blip r:embed="rId36">
                <a:grayscl/>
                <a:alphaModFix amt="50000"/>
              </a:blip>
              <a:stretch>
                <a:fillRect/>
              </a:stretch>
            </p:blipFill>
            <p:spPr>
              <a:xfrm>
                <a:off x="1096265" y="2619679"/>
                <a:ext cx="399540" cy="998855"/>
              </a:xfrm>
              <a:prstGeom prst="rect">
                <a:avLst/>
              </a:prstGeom>
            </p:spPr>
          </p:pic>
          <p:pic>
            <p:nvPicPr>
              <p:cNvPr id="446" name="Picture 445">
                <a:extLst>
                  <a:ext uri="{FF2B5EF4-FFF2-40B4-BE49-F238E27FC236}">
                    <a16:creationId xmlns:a16="http://schemas.microsoft.com/office/drawing/2014/main" id="{34A2CAC6-ABC3-2340-B22C-024BAF053C7E}"/>
                  </a:ext>
                </a:extLst>
              </p:cNvPr>
              <p:cNvPicPr>
                <a:picLocks noChangeAspect="1"/>
              </p:cNvPicPr>
              <p:nvPr/>
            </p:nvPicPr>
            <p:blipFill>
              <a:blip r:embed="rId36">
                <a:grayscl/>
                <a:alphaModFix amt="50000"/>
              </a:blip>
              <a:stretch>
                <a:fillRect/>
              </a:stretch>
            </p:blipFill>
            <p:spPr>
              <a:xfrm>
                <a:off x="3255007" y="2619679"/>
                <a:ext cx="399542" cy="998855"/>
              </a:xfrm>
              <a:prstGeom prst="rect">
                <a:avLst/>
              </a:prstGeom>
            </p:spPr>
          </p:pic>
          <p:pic>
            <p:nvPicPr>
              <p:cNvPr id="447" name="Picture 446">
                <a:extLst>
                  <a:ext uri="{FF2B5EF4-FFF2-40B4-BE49-F238E27FC236}">
                    <a16:creationId xmlns:a16="http://schemas.microsoft.com/office/drawing/2014/main" id="{D2DBFECB-CB5F-CC45-BBF9-9A4A75BC2EC6}"/>
                  </a:ext>
                </a:extLst>
              </p:cNvPr>
              <p:cNvPicPr>
                <a:picLocks noChangeAspect="1"/>
              </p:cNvPicPr>
              <p:nvPr/>
            </p:nvPicPr>
            <p:blipFill>
              <a:blip r:embed="rId36">
                <a:grayscl/>
                <a:alphaModFix amt="50000"/>
              </a:blip>
              <a:stretch>
                <a:fillRect/>
              </a:stretch>
            </p:blipFill>
            <p:spPr>
              <a:xfrm>
                <a:off x="4331969" y="2619679"/>
                <a:ext cx="399542" cy="998855"/>
              </a:xfrm>
              <a:prstGeom prst="rect">
                <a:avLst/>
              </a:prstGeom>
            </p:spPr>
          </p:pic>
          <p:pic>
            <p:nvPicPr>
              <p:cNvPr id="448" name="Picture 447">
                <a:extLst>
                  <a:ext uri="{FF2B5EF4-FFF2-40B4-BE49-F238E27FC236}">
                    <a16:creationId xmlns:a16="http://schemas.microsoft.com/office/drawing/2014/main" id="{5574B95A-DADA-0A43-A6A9-0D38CD333CC3}"/>
                  </a:ext>
                </a:extLst>
              </p:cNvPr>
              <p:cNvPicPr>
                <a:picLocks noChangeAspect="1"/>
              </p:cNvPicPr>
              <p:nvPr/>
            </p:nvPicPr>
            <p:blipFill>
              <a:blip r:embed="rId36">
                <a:grayscl/>
                <a:alphaModFix amt="50000"/>
              </a:blip>
              <a:stretch>
                <a:fillRect/>
              </a:stretch>
            </p:blipFill>
            <p:spPr>
              <a:xfrm>
                <a:off x="4870450" y="2619679"/>
                <a:ext cx="399542" cy="998855"/>
              </a:xfrm>
              <a:prstGeom prst="rect">
                <a:avLst/>
              </a:prstGeom>
            </p:spPr>
          </p:pic>
          <p:pic>
            <p:nvPicPr>
              <p:cNvPr id="449" name="Picture 448">
                <a:extLst>
                  <a:ext uri="{FF2B5EF4-FFF2-40B4-BE49-F238E27FC236}">
                    <a16:creationId xmlns:a16="http://schemas.microsoft.com/office/drawing/2014/main" id="{3A4F18FA-0AB6-8B4B-A99E-08460A1ED189}"/>
                  </a:ext>
                </a:extLst>
              </p:cNvPr>
              <p:cNvPicPr>
                <a:picLocks noChangeAspect="1"/>
              </p:cNvPicPr>
              <p:nvPr/>
            </p:nvPicPr>
            <p:blipFill>
              <a:blip r:embed="rId36">
                <a:grayscl/>
                <a:alphaModFix amt="50000"/>
              </a:blip>
              <a:stretch>
                <a:fillRect/>
              </a:stretch>
            </p:blipFill>
            <p:spPr>
              <a:xfrm>
                <a:off x="5408930" y="2619679"/>
                <a:ext cx="399542" cy="998855"/>
              </a:xfrm>
              <a:prstGeom prst="rect">
                <a:avLst/>
              </a:prstGeom>
            </p:spPr>
          </p:pic>
          <p:pic>
            <p:nvPicPr>
              <p:cNvPr id="450" name="Picture 449">
                <a:extLst>
                  <a:ext uri="{FF2B5EF4-FFF2-40B4-BE49-F238E27FC236}">
                    <a16:creationId xmlns:a16="http://schemas.microsoft.com/office/drawing/2014/main" id="{983BA96F-66C2-964F-96BE-5468329F4161}"/>
                  </a:ext>
                </a:extLst>
              </p:cNvPr>
              <p:cNvPicPr>
                <a:picLocks noChangeAspect="1"/>
              </p:cNvPicPr>
              <p:nvPr/>
            </p:nvPicPr>
            <p:blipFill>
              <a:blip r:embed="rId36">
                <a:grayscl/>
                <a:alphaModFix amt="50000"/>
              </a:blip>
              <a:stretch>
                <a:fillRect/>
              </a:stretch>
            </p:blipFill>
            <p:spPr>
              <a:xfrm>
                <a:off x="3793488" y="2619679"/>
                <a:ext cx="399542" cy="998855"/>
              </a:xfrm>
              <a:prstGeom prst="rect">
                <a:avLst/>
              </a:prstGeom>
            </p:spPr>
          </p:pic>
        </p:grpSp>
        <p:grpSp>
          <p:nvGrpSpPr>
            <p:cNvPr id="388" name="Group 387">
              <a:extLst>
                <a:ext uri="{FF2B5EF4-FFF2-40B4-BE49-F238E27FC236}">
                  <a16:creationId xmlns:a16="http://schemas.microsoft.com/office/drawing/2014/main" id="{2294ED9F-3CD0-6546-841B-C91118927E11}"/>
                </a:ext>
              </a:extLst>
            </p:cNvPr>
            <p:cNvGrpSpPr/>
            <p:nvPr/>
          </p:nvGrpSpPr>
          <p:grpSpPr>
            <a:xfrm>
              <a:off x="3472430" y="1968844"/>
              <a:ext cx="738884" cy="276106"/>
              <a:chOff x="557787" y="2619679"/>
              <a:chExt cx="2553465" cy="998855"/>
            </a:xfrm>
          </p:grpSpPr>
          <p:pic>
            <p:nvPicPr>
              <p:cNvPr id="436" name="Picture 435">
                <a:extLst>
                  <a:ext uri="{FF2B5EF4-FFF2-40B4-BE49-F238E27FC236}">
                    <a16:creationId xmlns:a16="http://schemas.microsoft.com/office/drawing/2014/main" id="{FBCBF7BA-A17B-3040-B251-2DE328D92B0D}"/>
                  </a:ext>
                </a:extLst>
              </p:cNvPr>
              <p:cNvPicPr>
                <a:picLocks noChangeAspect="1"/>
              </p:cNvPicPr>
              <p:nvPr/>
            </p:nvPicPr>
            <p:blipFill>
              <a:blip r:embed="rId36">
                <a:grayscl/>
                <a:alphaModFix amt="50000"/>
              </a:blip>
              <a:stretch>
                <a:fillRect/>
              </a:stretch>
            </p:blipFill>
            <p:spPr>
              <a:xfrm>
                <a:off x="557787" y="2619679"/>
                <a:ext cx="399542" cy="998855"/>
              </a:xfrm>
              <a:prstGeom prst="rect">
                <a:avLst/>
              </a:prstGeom>
            </p:spPr>
          </p:pic>
          <p:pic>
            <p:nvPicPr>
              <p:cNvPr id="437" name="Picture 436">
                <a:extLst>
                  <a:ext uri="{FF2B5EF4-FFF2-40B4-BE49-F238E27FC236}">
                    <a16:creationId xmlns:a16="http://schemas.microsoft.com/office/drawing/2014/main" id="{4E13E917-F2D3-FD4C-BD2C-224F480B52EB}"/>
                  </a:ext>
                </a:extLst>
              </p:cNvPr>
              <p:cNvPicPr>
                <a:picLocks noChangeAspect="1"/>
              </p:cNvPicPr>
              <p:nvPr/>
            </p:nvPicPr>
            <p:blipFill>
              <a:blip r:embed="rId36">
                <a:grayscl/>
                <a:alphaModFix amt="50000"/>
              </a:blip>
              <a:stretch>
                <a:fillRect/>
              </a:stretch>
            </p:blipFill>
            <p:spPr>
              <a:xfrm>
                <a:off x="1634749" y="2619679"/>
                <a:ext cx="399542" cy="998855"/>
              </a:xfrm>
              <a:prstGeom prst="rect">
                <a:avLst/>
              </a:prstGeom>
            </p:spPr>
          </p:pic>
          <p:pic>
            <p:nvPicPr>
              <p:cNvPr id="438" name="Picture 437">
                <a:extLst>
                  <a:ext uri="{FF2B5EF4-FFF2-40B4-BE49-F238E27FC236}">
                    <a16:creationId xmlns:a16="http://schemas.microsoft.com/office/drawing/2014/main" id="{D89AD575-6B67-6648-AE99-3237FC8843BB}"/>
                  </a:ext>
                </a:extLst>
              </p:cNvPr>
              <p:cNvPicPr>
                <a:picLocks noChangeAspect="1"/>
              </p:cNvPicPr>
              <p:nvPr/>
            </p:nvPicPr>
            <p:blipFill>
              <a:blip r:embed="rId36">
                <a:grayscl/>
                <a:alphaModFix amt="50000"/>
              </a:blip>
              <a:stretch>
                <a:fillRect/>
              </a:stretch>
            </p:blipFill>
            <p:spPr>
              <a:xfrm>
                <a:off x="2173230" y="2619679"/>
                <a:ext cx="399542" cy="998855"/>
              </a:xfrm>
              <a:prstGeom prst="rect">
                <a:avLst/>
              </a:prstGeom>
            </p:spPr>
          </p:pic>
          <p:pic>
            <p:nvPicPr>
              <p:cNvPr id="439" name="Picture 438">
                <a:extLst>
                  <a:ext uri="{FF2B5EF4-FFF2-40B4-BE49-F238E27FC236}">
                    <a16:creationId xmlns:a16="http://schemas.microsoft.com/office/drawing/2014/main" id="{466A7961-CBCC-644C-9FE7-853EBBF8C538}"/>
                  </a:ext>
                </a:extLst>
              </p:cNvPr>
              <p:cNvPicPr>
                <a:picLocks noChangeAspect="1"/>
              </p:cNvPicPr>
              <p:nvPr/>
            </p:nvPicPr>
            <p:blipFill>
              <a:blip r:embed="rId36">
                <a:grayscl/>
                <a:alphaModFix amt="50000"/>
              </a:blip>
              <a:stretch>
                <a:fillRect/>
              </a:stretch>
            </p:blipFill>
            <p:spPr>
              <a:xfrm>
                <a:off x="2711710" y="2619679"/>
                <a:ext cx="399542" cy="998855"/>
              </a:xfrm>
              <a:prstGeom prst="rect">
                <a:avLst/>
              </a:prstGeom>
            </p:spPr>
          </p:pic>
          <p:pic>
            <p:nvPicPr>
              <p:cNvPr id="440" name="Picture 439">
                <a:extLst>
                  <a:ext uri="{FF2B5EF4-FFF2-40B4-BE49-F238E27FC236}">
                    <a16:creationId xmlns:a16="http://schemas.microsoft.com/office/drawing/2014/main" id="{D7D99BEA-2054-5D45-8D57-D966B187A13C}"/>
                  </a:ext>
                </a:extLst>
              </p:cNvPr>
              <p:cNvPicPr>
                <a:picLocks noChangeAspect="1"/>
              </p:cNvPicPr>
              <p:nvPr/>
            </p:nvPicPr>
            <p:blipFill>
              <a:blip r:embed="rId36">
                <a:grayscl/>
                <a:alphaModFix amt="50000"/>
              </a:blip>
              <a:stretch>
                <a:fillRect/>
              </a:stretch>
            </p:blipFill>
            <p:spPr>
              <a:xfrm>
                <a:off x="1096268" y="2619679"/>
                <a:ext cx="399542" cy="998855"/>
              </a:xfrm>
              <a:prstGeom prst="rect">
                <a:avLst/>
              </a:prstGeom>
            </p:spPr>
          </p:pic>
        </p:grpSp>
        <p:pic>
          <p:nvPicPr>
            <p:cNvPr id="389" name="Picture 388">
              <a:extLst>
                <a:ext uri="{FF2B5EF4-FFF2-40B4-BE49-F238E27FC236}">
                  <a16:creationId xmlns:a16="http://schemas.microsoft.com/office/drawing/2014/main" id="{EC122ECE-7D44-9346-9367-1CE4E0A00B6B}"/>
                </a:ext>
              </a:extLst>
            </p:cNvPr>
            <p:cNvPicPr>
              <a:picLocks noChangeAspect="1"/>
            </p:cNvPicPr>
            <p:nvPr/>
          </p:nvPicPr>
          <p:blipFill>
            <a:blip r:embed="rId36">
              <a:grayscl/>
              <a:alphaModFix amt="50000"/>
            </a:blip>
            <a:stretch>
              <a:fillRect/>
            </a:stretch>
          </p:blipFill>
          <p:spPr>
            <a:xfrm>
              <a:off x="1281149" y="1973889"/>
              <a:ext cx="115613" cy="276106"/>
            </a:xfrm>
            <a:prstGeom prst="rect">
              <a:avLst/>
            </a:prstGeom>
          </p:spPr>
        </p:pic>
        <p:pic>
          <p:nvPicPr>
            <p:cNvPr id="401" name="Picture 400">
              <a:extLst>
                <a:ext uri="{FF2B5EF4-FFF2-40B4-BE49-F238E27FC236}">
                  <a16:creationId xmlns:a16="http://schemas.microsoft.com/office/drawing/2014/main" id="{00051BB6-B499-364F-A79D-88BAFD910CF1}"/>
                </a:ext>
              </a:extLst>
            </p:cNvPr>
            <p:cNvPicPr>
              <a:picLocks noChangeAspect="1"/>
            </p:cNvPicPr>
            <p:nvPr/>
          </p:nvPicPr>
          <p:blipFill>
            <a:blip r:embed="rId36">
              <a:grayscl/>
              <a:alphaModFix amt="50000"/>
            </a:blip>
            <a:stretch>
              <a:fillRect/>
            </a:stretch>
          </p:blipFill>
          <p:spPr>
            <a:xfrm>
              <a:off x="1592784" y="1973889"/>
              <a:ext cx="115613" cy="276106"/>
            </a:xfrm>
            <a:prstGeom prst="rect">
              <a:avLst/>
            </a:prstGeom>
          </p:spPr>
        </p:pic>
        <p:pic>
          <p:nvPicPr>
            <p:cNvPr id="402" name="Picture 401">
              <a:extLst>
                <a:ext uri="{FF2B5EF4-FFF2-40B4-BE49-F238E27FC236}">
                  <a16:creationId xmlns:a16="http://schemas.microsoft.com/office/drawing/2014/main" id="{FF9F78CB-3163-4A4D-B32F-295DA3B00BA1}"/>
                </a:ext>
              </a:extLst>
            </p:cNvPr>
            <p:cNvPicPr>
              <a:picLocks noChangeAspect="1"/>
            </p:cNvPicPr>
            <p:nvPr/>
          </p:nvPicPr>
          <p:blipFill>
            <a:blip r:embed="rId36">
              <a:grayscl/>
              <a:alphaModFix amt="0"/>
            </a:blip>
            <a:stretch>
              <a:fillRect/>
            </a:stretch>
          </p:blipFill>
          <p:spPr>
            <a:xfrm>
              <a:off x="1748601" y="1968844"/>
              <a:ext cx="115613" cy="276106"/>
            </a:xfrm>
            <a:prstGeom prst="rect">
              <a:avLst/>
            </a:prstGeom>
          </p:spPr>
        </p:pic>
        <p:pic>
          <p:nvPicPr>
            <p:cNvPr id="403" name="Picture 402">
              <a:extLst>
                <a:ext uri="{FF2B5EF4-FFF2-40B4-BE49-F238E27FC236}">
                  <a16:creationId xmlns:a16="http://schemas.microsoft.com/office/drawing/2014/main" id="{9DFE785D-F69A-2C49-A8E0-89500F07EAD6}"/>
                </a:ext>
              </a:extLst>
            </p:cNvPr>
            <p:cNvPicPr>
              <a:picLocks noChangeAspect="1"/>
            </p:cNvPicPr>
            <p:nvPr/>
          </p:nvPicPr>
          <p:blipFill>
            <a:blip r:embed="rId36">
              <a:grayscl/>
              <a:alphaModFix amt="50000"/>
            </a:blip>
            <a:stretch>
              <a:fillRect/>
            </a:stretch>
          </p:blipFill>
          <p:spPr>
            <a:xfrm>
              <a:off x="1436966" y="1973889"/>
              <a:ext cx="115613" cy="276106"/>
            </a:xfrm>
            <a:prstGeom prst="rect">
              <a:avLst/>
            </a:prstGeom>
          </p:spPr>
        </p:pic>
        <p:grpSp>
          <p:nvGrpSpPr>
            <p:cNvPr id="404" name="Group 403">
              <a:extLst>
                <a:ext uri="{FF2B5EF4-FFF2-40B4-BE49-F238E27FC236}">
                  <a16:creationId xmlns:a16="http://schemas.microsoft.com/office/drawing/2014/main" id="{0E7FF828-0F36-D644-A5CF-AD7210965B3B}"/>
                </a:ext>
              </a:extLst>
            </p:cNvPr>
            <p:cNvGrpSpPr/>
            <p:nvPr/>
          </p:nvGrpSpPr>
          <p:grpSpPr>
            <a:xfrm>
              <a:off x="1127965" y="2271573"/>
              <a:ext cx="2775629" cy="276088"/>
              <a:chOff x="494346" y="2350012"/>
              <a:chExt cx="1668670" cy="173752"/>
            </a:xfrm>
          </p:grpSpPr>
          <p:pic>
            <p:nvPicPr>
              <p:cNvPr id="418" name="Picture 417">
                <a:extLst>
                  <a:ext uri="{FF2B5EF4-FFF2-40B4-BE49-F238E27FC236}">
                    <a16:creationId xmlns:a16="http://schemas.microsoft.com/office/drawing/2014/main" id="{EEE41838-0C71-5147-8BC9-FCD7BE0B7123}"/>
                  </a:ext>
                </a:extLst>
              </p:cNvPr>
              <p:cNvPicPr>
                <a:picLocks noChangeAspect="1"/>
              </p:cNvPicPr>
              <p:nvPr/>
            </p:nvPicPr>
            <p:blipFill>
              <a:blip r:embed="rId35"/>
              <a:stretch>
                <a:fillRect/>
              </a:stretch>
            </p:blipFill>
            <p:spPr>
              <a:xfrm flipH="1">
                <a:off x="1246897" y="2350013"/>
                <a:ext cx="69500" cy="173751"/>
              </a:xfrm>
              <a:prstGeom prst="rect">
                <a:avLst/>
              </a:prstGeom>
            </p:spPr>
          </p:pic>
          <p:pic>
            <p:nvPicPr>
              <p:cNvPr id="419" name="Picture 418">
                <a:extLst>
                  <a:ext uri="{FF2B5EF4-FFF2-40B4-BE49-F238E27FC236}">
                    <a16:creationId xmlns:a16="http://schemas.microsoft.com/office/drawing/2014/main" id="{921A252D-7DCE-7447-AA61-E40919358FF1}"/>
                  </a:ext>
                </a:extLst>
              </p:cNvPr>
              <p:cNvPicPr>
                <a:picLocks noChangeAspect="1"/>
              </p:cNvPicPr>
              <p:nvPr/>
            </p:nvPicPr>
            <p:blipFill>
              <a:blip r:embed="rId35"/>
              <a:stretch>
                <a:fillRect/>
              </a:stretch>
            </p:blipFill>
            <p:spPr>
              <a:xfrm flipH="1">
                <a:off x="1435034" y="2350013"/>
                <a:ext cx="69500" cy="173751"/>
              </a:xfrm>
              <a:prstGeom prst="rect">
                <a:avLst/>
              </a:prstGeom>
            </p:spPr>
          </p:pic>
          <p:pic>
            <p:nvPicPr>
              <p:cNvPr id="420" name="Picture 419">
                <a:extLst>
                  <a:ext uri="{FF2B5EF4-FFF2-40B4-BE49-F238E27FC236}">
                    <a16:creationId xmlns:a16="http://schemas.microsoft.com/office/drawing/2014/main" id="{C2A1A6AE-B5F9-6244-A6C5-DAD827F149B4}"/>
                  </a:ext>
                </a:extLst>
              </p:cNvPr>
              <p:cNvPicPr>
                <a:picLocks noChangeAspect="1"/>
              </p:cNvPicPr>
              <p:nvPr/>
            </p:nvPicPr>
            <p:blipFill>
              <a:blip r:embed="rId35"/>
              <a:stretch>
                <a:fillRect/>
              </a:stretch>
            </p:blipFill>
            <p:spPr>
              <a:xfrm flipH="1">
                <a:off x="1152828" y="2350013"/>
                <a:ext cx="69500" cy="173751"/>
              </a:xfrm>
              <a:prstGeom prst="rect">
                <a:avLst/>
              </a:prstGeom>
            </p:spPr>
          </p:pic>
          <p:pic>
            <p:nvPicPr>
              <p:cNvPr id="421" name="Picture 420">
                <a:extLst>
                  <a:ext uri="{FF2B5EF4-FFF2-40B4-BE49-F238E27FC236}">
                    <a16:creationId xmlns:a16="http://schemas.microsoft.com/office/drawing/2014/main" id="{49E18B31-A738-934B-957B-B7BEBFF8348F}"/>
                  </a:ext>
                </a:extLst>
              </p:cNvPr>
              <p:cNvPicPr>
                <a:picLocks noChangeAspect="1"/>
              </p:cNvPicPr>
              <p:nvPr/>
            </p:nvPicPr>
            <p:blipFill>
              <a:blip r:embed="rId35"/>
              <a:stretch>
                <a:fillRect/>
              </a:stretch>
            </p:blipFill>
            <p:spPr>
              <a:xfrm flipH="1">
                <a:off x="1058759" y="2350013"/>
                <a:ext cx="69500" cy="173751"/>
              </a:xfrm>
              <a:prstGeom prst="rect">
                <a:avLst/>
              </a:prstGeom>
            </p:spPr>
          </p:pic>
          <p:pic>
            <p:nvPicPr>
              <p:cNvPr id="422" name="Picture 421">
                <a:extLst>
                  <a:ext uri="{FF2B5EF4-FFF2-40B4-BE49-F238E27FC236}">
                    <a16:creationId xmlns:a16="http://schemas.microsoft.com/office/drawing/2014/main" id="{B9ED93F1-F002-8F48-8395-D709F3048147}"/>
                  </a:ext>
                </a:extLst>
              </p:cNvPr>
              <p:cNvPicPr>
                <a:picLocks noChangeAspect="1"/>
              </p:cNvPicPr>
              <p:nvPr/>
            </p:nvPicPr>
            <p:blipFill>
              <a:blip r:embed="rId35"/>
              <a:stretch>
                <a:fillRect/>
              </a:stretch>
            </p:blipFill>
            <p:spPr>
              <a:xfrm flipH="1">
                <a:off x="964690" y="2350013"/>
                <a:ext cx="69500" cy="173751"/>
              </a:xfrm>
              <a:prstGeom prst="rect">
                <a:avLst/>
              </a:prstGeom>
            </p:spPr>
          </p:pic>
          <p:pic>
            <p:nvPicPr>
              <p:cNvPr id="423" name="Picture 422">
                <a:extLst>
                  <a:ext uri="{FF2B5EF4-FFF2-40B4-BE49-F238E27FC236}">
                    <a16:creationId xmlns:a16="http://schemas.microsoft.com/office/drawing/2014/main" id="{F53A2EBD-452C-EC47-A911-74F073C33B7D}"/>
                  </a:ext>
                </a:extLst>
              </p:cNvPr>
              <p:cNvPicPr>
                <a:picLocks noChangeAspect="1"/>
              </p:cNvPicPr>
              <p:nvPr/>
            </p:nvPicPr>
            <p:blipFill>
              <a:blip r:embed="rId35"/>
              <a:stretch>
                <a:fillRect/>
              </a:stretch>
            </p:blipFill>
            <p:spPr>
              <a:xfrm flipH="1">
                <a:off x="870621" y="2350013"/>
                <a:ext cx="69500" cy="173751"/>
              </a:xfrm>
              <a:prstGeom prst="rect">
                <a:avLst/>
              </a:prstGeom>
            </p:spPr>
          </p:pic>
          <p:pic>
            <p:nvPicPr>
              <p:cNvPr id="424" name="Picture 423">
                <a:extLst>
                  <a:ext uri="{FF2B5EF4-FFF2-40B4-BE49-F238E27FC236}">
                    <a16:creationId xmlns:a16="http://schemas.microsoft.com/office/drawing/2014/main" id="{FCD53544-63C9-334C-949B-FD99EC99F893}"/>
                  </a:ext>
                </a:extLst>
              </p:cNvPr>
              <p:cNvPicPr>
                <a:picLocks noChangeAspect="1"/>
              </p:cNvPicPr>
              <p:nvPr/>
            </p:nvPicPr>
            <p:blipFill>
              <a:blip r:embed="rId35"/>
              <a:stretch>
                <a:fillRect/>
              </a:stretch>
            </p:blipFill>
            <p:spPr>
              <a:xfrm flipH="1">
                <a:off x="776552" y="2350013"/>
                <a:ext cx="69500" cy="173751"/>
              </a:xfrm>
              <a:prstGeom prst="rect">
                <a:avLst/>
              </a:prstGeom>
            </p:spPr>
          </p:pic>
          <p:pic>
            <p:nvPicPr>
              <p:cNvPr id="425" name="Picture 424">
                <a:extLst>
                  <a:ext uri="{FF2B5EF4-FFF2-40B4-BE49-F238E27FC236}">
                    <a16:creationId xmlns:a16="http://schemas.microsoft.com/office/drawing/2014/main" id="{8DBB5475-F6F1-DB46-BDD5-444EAA11AE7B}"/>
                  </a:ext>
                </a:extLst>
              </p:cNvPr>
              <p:cNvPicPr>
                <a:picLocks noChangeAspect="1"/>
              </p:cNvPicPr>
              <p:nvPr/>
            </p:nvPicPr>
            <p:blipFill>
              <a:blip r:embed="rId35"/>
              <a:stretch>
                <a:fillRect/>
              </a:stretch>
            </p:blipFill>
            <p:spPr>
              <a:xfrm flipH="1">
                <a:off x="682484" y="2350013"/>
                <a:ext cx="69500" cy="173751"/>
              </a:xfrm>
              <a:prstGeom prst="rect">
                <a:avLst/>
              </a:prstGeom>
            </p:spPr>
          </p:pic>
          <p:pic>
            <p:nvPicPr>
              <p:cNvPr id="426" name="Picture 425">
                <a:extLst>
                  <a:ext uri="{FF2B5EF4-FFF2-40B4-BE49-F238E27FC236}">
                    <a16:creationId xmlns:a16="http://schemas.microsoft.com/office/drawing/2014/main" id="{F10D3A3C-BC2E-F644-B0DE-A3BC0F1E41E3}"/>
                  </a:ext>
                </a:extLst>
              </p:cNvPr>
              <p:cNvPicPr>
                <a:picLocks noChangeAspect="1"/>
              </p:cNvPicPr>
              <p:nvPr/>
            </p:nvPicPr>
            <p:blipFill>
              <a:blip r:embed="rId35"/>
              <a:stretch>
                <a:fillRect/>
              </a:stretch>
            </p:blipFill>
            <p:spPr>
              <a:xfrm flipH="1">
                <a:off x="588415" y="2350012"/>
                <a:ext cx="69500" cy="173751"/>
              </a:xfrm>
              <a:prstGeom prst="rect">
                <a:avLst/>
              </a:prstGeom>
            </p:spPr>
          </p:pic>
          <p:pic>
            <p:nvPicPr>
              <p:cNvPr id="427" name="Picture 426">
                <a:extLst>
                  <a:ext uri="{FF2B5EF4-FFF2-40B4-BE49-F238E27FC236}">
                    <a16:creationId xmlns:a16="http://schemas.microsoft.com/office/drawing/2014/main" id="{ABEC5635-AE5D-AD48-8079-28A2B9ACEACE}"/>
                  </a:ext>
                </a:extLst>
              </p:cNvPr>
              <p:cNvPicPr>
                <a:picLocks noChangeAspect="1"/>
              </p:cNvPicPr>
              <p:nvPr/>
            </p:nvPicPr>
            <p:blipFill>
              <a:blip r:embed="rId35"/>
              <a:stretch>
                <a:fillRect/>
              </a:stretch>
            </p:blipFill>
            <p:spPr>
              <a:xfrm flipH="1">
                <a:off x="494346" y="2350013"/>
                <a:ext cx="69500" cy="173751"/>
              </a:xfrm>
              <a:prstGeom prst="rect">
                <a:avLst/>
              </a:prstGeom>
            </p:spPr>
          </p:pic>
          <p:pic>
            <p:nvPicPr>
              <p:cNvPr id="428" name="Picture 427">
                <a:extLst>
                  <a:ext uri="{FF2B5EF4-FFF2-40B4-BE49-F238E27FC236}">
                    <a16:creationId xmlns:a16="http://schemas.microsoft.com/office/drawing/2014/main" id="{C0C4C2D6-4DBF-934A-BCE1-F47E695E2CCD}"/>
                  </a:ext>
                </a:extLst>
              </p:cNvPr>
              <p:cNvPicPr>
                <a:picLocks noChangeAspect="1"/>
              </p:cNvPicPr>
              <p:nvPr/>
            </p:nvPicPr>
            <p:blipFill>
              <a:blip r:embed="rId35"/>
              <a:stretch>
                <a:fillRect/>
              </a:stretch>
            </p:blipFill>
            <p:spPr>
              <a:xfrm flipH="1">
                <a:off x="2093516" y="2350013"/>
                <a:ext cx="69500" cy="173751"/>
              </a:xfrm>
              <a:prstGeom prst="rect">
                <a:avLst/>
              </a:prstGeom>
            </p:spPr>
          </p:pic>
          <p:pic>
            <p:nvPicPr>
              <p:cNvPr id="429" name="Picture 428">
                <a:extLst>
                  <a:ext uri="{FF2B5EF4-FFF2-40B4-BE49-F238E27FC236}">
                    <a16:creationId xmlns:a16="http://schemas.microsoft.com/office/drawing/2014/main" id="{D7D7B6F0-8766-C34C-8E23-7F07A9D98F34}"/>
                  </a:ext>
                </a:extLst>
              </p:cNvPr>
              <p:cNvPicPr>
                <a:picLocks noChangeAspect="1"/>
              </p:cNvPicPr>
              <p:nvPr/>
            </p:nvPicPr>
            <p:blipFill>
              <a:blip r:embed="rId35"/>
              <a:stretch>
                <a:fillRect/>
              </a:stretch>
            </p:blipFill>
            <p:spPr>
              <a:xfrm flipH="1">
                <a:off x="1999447" y="2350013"/>
                <a:ext cx="69500" cy="173751"/>
              </a:xfrm>
              <a:prstGeom prst="rect">
                <a:avLst/>
              </a:prstGeom>
            </p:spPr>
          </p:pic>
          <p:pic>
            <p:nvPicPr>
              <p:cNvPr id="430" name="Picture 429">
                <a:extLst>
                  <a:ext uri="{FF2B5EF4-FFF2-40B4-BE49-F238E27FC236}">
                    <a16:creationId xmlns:a16="http://schemas.microsoft.com/office/drawing/2014/main" id="{C0A00AF9-A84C-574A-ADFA-C1C123CABBFC}"/>
                  </a:ext>
                </a:extLst>
              </p:cNvPr>
              <p:cNvPicPr>
                <a:picLocks noChangeAspect="1"/>
              </p:cNvPicPr>
              <p:nvPr/>
            </p:nvPicPr>
            <p:blipFill>
              <a:blip r:embed="rId35"/>
              <a:stretch>
                <a:fillRect/>
              </a:stretch>
            </p:blipFill>
            <p:spPr>
              <a:xfrm flipH="1">
                <a:off x="1905378" y="2350013"/>
                <a:ext cx="69500" cy="173751"/>
              </a:xfrm>
              <a:prstGeom prst="rect">
                <a:avLst/>
              </a:prstGeom>
            </p:spPr>
          </p:pic>
          <p:pic>
            <p:nvPicPr>
              <p:cNvPr id="431" name="Picture 430">
                <a:extLst>
                  <a:ext uri="{FF2B5EF4-FFF2-40B4-BE49-F238E27FC236}">
                    <a16:creationId xmlns:a16="http://schemas.microsoft.com/office/drawing/2014/main" id="{6D33F1FF-F861-AD43-BF25-6D82954BDEC4}"/>
                  </a:ext>
                </a:extLst>
              </p:cNvPr>
              <p:cNvPicPr>
                <a:picLocks noChangeAspect="1"/>
              </p:cNvPicPr>
              <p:nvPr/>
            </p:nvPicPr>
            <p:blipFill>
              <a:blip r:embed="rId35"/>
              <a:stretch>
                <a:fillRect/>
              </a:stretch>
            </p:blipFill>
            <p:spPr>
              <a:xfrm flipH="1">
                <a:off x="1811310" y="2350013"/>
                <a:ext cx="69500" cy="173751"/>
              </a:xfrm>
              <a:prstGeom prst="rect">
                <a:avLst/>
              </a:prstGeom>
            </p:spPr>
          </p:pic>
          <p:pic>
            <p:nvPicPr>
              <p:cNvPr id="432" name="Picture 431">
                <a:extLst>
                  <a:ext uri="{FF2B5EF4-FFF2-40B4-BE49-F238E27FC236}">
                    <a16:creationId xmlns:a16="http://schemas.microsoft.com/office/drawing/2014/main" id="{D64F75F5-9C7F-0D41-9632-26EDA5D51DA0}"/>
                  </a:ext>
                </a:extLst>
              </p:cNvPr>
              <p:cNvPicPr>
                <a:picLocks noChangeAspect="1"/>
              </p:cNvPicPr>
              <p:nvPr/>
            </p:nvPicPr>
            <p:blipFill>
              <a:blip r:embed="rId35"/>
              <a:stretch>
                <a:fillRect/>
              </a:stretch>
            </p:blipFill>
            <p:spPr>
              <a:xfrm flipH="1">
                <a:off x="1717241" y="2350013"/>
                <a:ext cx="69500" cy="173751"/>
              </a:xfrm>
              <a:prstGeom prst="rect">
                <a:avLst/>
              </a:prstGeom>
            </p:spPr>
          </p:pic>
          <p:pic>
            <p:nvPicPr>
              <p:cNvPr id="433" name="Picture 432">
                <a:extLst>
                  <a:ext uri="{FF2B5EF4-FFF2-40B4-BE49-F238E27FC236}">
                    <a16:creationId xmlns:a16="http://schemas.microsoft.com/office/drawing/2014/main" id="{4F1E4769-FE72-E543-A786-F216FBEF95B7}"/>
                  </a:ext>
                </a:extLst>
              </p:cNvPr>
              <p:cNvPicPr>
                <a:picLocks noChangeAspect="1"/>
              </p:cNvPicPr>
              <p:nvPr/>
            </p:nvPicPr>
            <p:blipFill>
              <a:blip r:embed="rId35"/>
              <a:stretch>
                <a:fillRect/>
              </a:stretch>
            </p:blipFill>
            <p:spPr>
              <a:xfrm flipH="1">
                <a:off x="1529103" y="2350013"/>
                <a:ext cx="69500" cy="173751"/>
              </a:xfrm>
              <a:prstGeom prst="rect">
                <a:avLst/>
              </a:prstGeom>
            </p:spPr>
          </p:pic>
          <p:pic>
            <p:nvPicPr>
              <p:cNvPr id="434" name="Picture 433">
                <a:extLst>
                  <a:ext uri="{FF2B5EF4-FFF2-40B4-BE49-F238E27FC236}">
                    <a16:creationId xmlns:a16="http://schemas.microsoft.com/office/drawing/2014/main" id="{E10D1FB6-7133-9043-83BA-EE9B159BADBF}"/>
                  </a:ext>
                </a:extLst>
              </p:cNvPr>
              <p:cNvPicPr>
                <a:picLocks noChangeAspect="1"/>
              </p:cNvPicPr>
              <p:nvPr/>
            </p:nvPicPr>
            <p:blipFill>
              <a:blip r:embed="rId35"/>
              <a:stretch>
                <a:fillRect/>
              </a:stretch>
            </p:blipFill>
            <p:spPr>
              <a:xfrm flipH="1">
                <a:off x="1340965" y="2350013"/>
                <a:ext cx="69500" cy="173751"/>
              </a:xfrm>
              <a:prstGeom prst="rect">
                <a:avLst/>
              </a:prstGeom>
            </p:spPr>
          </p:pic>
          <p:pic>
            <p:nvPicPr>
              <p:cNvPr id="435" name="Picture 434">
                <a:extLst>
                  <a:ext uri="{FF2B5EF4-FFF2-40B4-BE49-F238E27FC236}">
                    <a16:creationId xmlns:a16="http://schemas.microsoft.com/office/drawing/2014/main" id="{9BE988B7-478B-5C4F-A24B-D8616BFAEA97}"/>
                  </a:ext>
                </a:extLst>
              </p:cNvPr>
              <p:cNvPicPr>
                <a:picLocks noChangeAspect="1"/>
              </p:cNvPicPr>
              <p:nvPr/>
            </p:nvPicPr>
            <p:blipFill>
              <a:blip r:embed="rId35"/>
              <a:stretch>
                <a:fillRect/>
              </a:stretch>
            </p:blipFill>
            <p:spPr>
              <a:xfrm flipH="1">
                <a:off x="1623172" y="2350013"/>
                <a:ext cx="69500" cy="173751"/>
              </a:xfrm>
              <a:prstGeom prst="rect">
                <a:avLst/>
              </a:prstGeom>
            </p:spPr>
          </p:pic>
        </p:grpSp>
        <p:pic>
          <p:nvPicPr>
            <p:cNvPr id="405" name="Picture 404">
              <a:extLst>
                <a:ext uri="{FF2B5EF4-FFF2-40B4-BE49-F238E27FC236}">
                  <a16:creationId xmlns:a16="http://schemas.microsoft.com/office/drawing/2014/main" id="{20F94E1A-0177-B649-9200-4F56562B4724}"/>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3782652" y="1050286"/>
              <a:ext cx="115605" cy="276083"/>
            </a:xfrm>
            <a:prstGeom prst="rect">
              <a:avLst/>
            </a:prstGeom>
          </p:spPr>
        </p:pic>
        <p:pic>
          <p:nvPicPr>
            <p:cNvPr id="406" name="Picture 405">
              <a:extLst>
                <a:ext uri="{FF2B5EF4-FFF2-40B4-BE49-F238E27FC236}">
                  <a16:creationId xmlns:a16="http://schemas.microsoft.com/office/drawing/2014/main" id="{8BB7CA7E-5BFE-8141-94DD-ABD2614657AA}"/>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3625284" y="1050286"/>
              <a:ext cx="115605" cy="276083"/>
            </a:xfrm>
            <a:prstGeom prst="rect">
              <a:avLst/>
            </a:prstGeom>
          </p:spPr>
        </p:pic>
        <p:pic>
          <p:nvPicPr>
            <p:cNvPr id="407" name="Picture 406">
              <a:extLst>
                <a:ext uri="{FF2B5EF4-FFF2-40B4-BE49-F238E27FC236}">
                  <a16:creationId xmlns:a16="http://schemas.microsoft.com/office/drawing/2014/main" id="{A592ED15-21E2-3143-806B-F5DDDE8CB37B}"/>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3315237" y="1050286"/>
              <a:ext cx="115605" cy="276083"/>
            </a:xfrm>
            <a:prstGeom prst="rect">
              <a:avLst/>
            </a:prstGeom>
          </p:spPr>
        </p:pic>
        <p:pic>
          <p:nvPicPr>
            <p:cNvPr id="408" name="Picture 407">
              <a:extLst>
                <a:ext uri="{FF2B5EF4-FFF2-40B4-BE49-F238E27FC236}">
                  <a16:creationId xmlns:a16="http://schemas.microsoft.com/office/drawing/2014/main" id="{BB23FBB7-5FA2-B44D-A82B-A8F1CAF4F713}"/>
                </a:ext>
              </a:extLst>
            </p:cNvPr>
            <p:cNvPicPr>
              <a:picLocks noChangeAspect="1"/>
            </p:cNvPicPr>
            <p:nvPr/>
          </p:nvPicPr>
          <p:blipFill>
            <a:blip r:embed="rId35">
              <a:duotone>
                <a:prstClr val="black"/>
                <a:schemeClr val="accent1">
                  <a:tint val="45000"/>
                  <a:satMod val="400000"/>
                </a:schemeClr>
              </a:duotone>
              <a:lum contrast="38000"/>
            </a:blip>
            <a:stretch>
              <a:fillRect/>
            </a:stretch>
          </p:blipFill>
          <p:spPr>
            <a:xfrm flipH="1">
              <a:off x="3471711" y="1050286"/>
              <a:ext cx="115605" cy="276083"/>
            </a:xfrm>
            <a:prstGeom prst="rect">
              <a:avLst/>
            </a:prstGeom>
          </p:spPr>
        </p:pic>
        <p:pic>
          <p:nvPicPr>
            <p:cNvPr id="409" name="Picture 408">
              <a:extLst>
                <a:ext uri="{FF2B5EF4-FFF2-40B4-BE49-F238E27FC236}">
                  <a16:creationId xmlns:a16="http://schemas.microsoft.com/office/drawing/2014/main" id="{B90DB284-580D-B74D-9BA2-09D3CFDDBD57}"/>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3155534" y="1050286"/>
              <a:ext cx="115605" cy="276083"/>
            </a:xfrm>
            <a:prstGeom prst="rect">
              <a:avLst/>
            </a:prstGeom>
          </p:spPr>
        </p:pic>
        <p:pic>
          <p:nvPicPr>
            <p:cNvPr id="410" name="Picture 409">
              <a:extLst>
                <a:ext uri="{FF2B5EF4-FFF2-40B4-BE49-F238E27FC236}">
                  <a16:creationId xmlns:a16="http://schemas.microsoft.com/office/drawing/2014/main" id="{95839847-7028-7A42-ACC8-9BB00574101F}"/>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3001341" y="1050286"/>
              <a:ext cx="115605" cy="276083"/>
            </a:xfrm>
            <a:prstGeom prst="rect">
              <a:avLst/>
            </a:prstGeom>
          </p:spPr>
        </p:pic>
        <p:pic>
          <p:nvPicPr>
            <p:cNvPr id="411" name="Picture 410">
              <a:extLst>
                <a:ext uri="{FF2B5EF4-FFF2-40B4-BE49-F238E27FC236}">
                  <a16:creationId xmlns:a16="http://schemas.microsoft.com/office/drawing/2014/main" id="{0557DB3C-2CA6-BD48-B0EA-4FD571A6BCE1}"/>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2684533" y="1050286"/>
              <a:ext cx="115605" cy="276083"/>
            </a:xfrm>
            <a:prstGeom prst="rect">
              <a:avLst/>
            </a:prstGeom>
          </p:spPr>
        </p:pic>
        <p:pic>
          <p:nvPicPr>
            <p:cNvPr id="412" name="Picture 411">
              <a:extLst>
                <a:ext uri="{FF2B5EF4-FFF2-40B4-BE49-F238E27FC236}">
                  <a16:creationId xmlns:a16="http://schemas.microsoft.com/office/drawing/2014/main" id="{1686A5FD-BFF5-4F49-A86B-15DA320836C3}"/>
                </a:ext>
              </a:extLst>
            </p:cNvPr>
            <p:cNvPicPr>
              <a:picLocks noChangeAspect="1"/>
            </p:cNvPicPr>
            <p:nvPr/>
          </p:nvPicPr>
          <p:blipFill>
            <a:blip r:embed="rId35">
              <a:duotone>
                <a:prstClr val="black"/>
                <a:schemeClr val="accent1">
                  <a:tint val="45000"/>
                  <a:satMod val="400000"/>
                </a:schemeClr>
              </a:duotone>
              <a:lum contrast="38000"/>
            </a:blip>
            <a:stretch>
              <a:fillRect/>
            </a:stretch>
          </p:blipFill>
          <p:spPr>
            <a:xfrm flipH="1">
              <a:off x="2844593" y="1050286"/>
              <a:ext cx="115605" cy="276083"/>
            </a:xfrm>
            <a:prstGeom prst="rect">
              <a:avLst/>
            </a:prstGeom>
          </p:spPr>
        </p:pic>
        <p:pic>
          <p:nvPicPr>
            <p:cNvPr id="413" name="Picture 412">
              <a:extLst>
                <a:ext uri="{FF2B5EF4-FFF2-40B4-BE49-F238E27FC236}">
                  <a16:creationId xmlns:a16="http://schemas.microsoft.com/office/drawing/2014/main" id="{4BCA97DC-CC3A-AF4F-8B2C-41C46F25C4DC}"/>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2531591" y="1050286"/>
              <a:ext cx="115605" cy="276083"/>
            </a:xfrm>
            <a:prstGeom prst="rect">
              <a:avLst/>
            </a:prstGeom>
          </p:spPr>
        </p:pic>
        <p:pic>
          <p:nvPicPr>
            <p:cNvPr id="414" name="Picture 413">
              <a:extLst>
                <a:ext uri="{FF2B5EF4-FFF2-40B4-BE49-F238E27FC236}">
                  <a16:creationId xmlns:a16="http://schemas.microsoft.com/office/drawing/2014/main" id="{F724D897-B9A9-4A45-A8F9-9AAE836F44DB}"/>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2374223" y="1050286"/>
              <a:ext cx="115605" cy="276083"/>
            </a:xfrm>
            <a:prstGeom prst="rect">
              <a:avLst/>
            </a:prstGeom>
          </p:spPr>
        </p:pic>
        <p:pic>
          <p:nvPicPr>
            <p:cNvPr id="415" name="Picture 414">
              <a:extLst>
                <a:ext uri="{FF2B5EF4-FFF2-40B4-BE49-F238E27FC236}">
                  <a16:creationId xmlns:a16="http://schemas.microsoft.com/office/drawing/2014/main" id="{2661D66A-0C49-A945-B992-C5520E463A9F}"/>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2217808" y="1050286"/>
              <a:ext cx="115605" cy="276083"/>
            </a:xfrm>
            <a:prstGeom prst="rect">
              <a:avLst/>
            </a:prstGeom>
          </p:spPr>
        </p:pic>
        <p:pic>
          <p:nvPicPr>
            <p:cNvPr id="416" name="Picture 415">
              <a:extLst>
                <a:ext uri="{FF2B5EF4-FFF2-40B4-BE49-F238E27FC236}">
                  <a16:creationId xmlns:a16="http://schemas.microsoft.com/office/drawing/2014/main" id="{E5971E72-84BA-A849-824E-4FF96FD05BA1}"/>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2061691" y="1050286"/>
              <a:ext cx="115605" cy="276083"/>
            </a:xfrm>
            <a:prstGeom prst="rect">
              <a:avLst/>
            </a:prstGeom>
          </p:spPr>
        </p:pic>
        <p:pic>
          <p:nvPicPr>
            <p:cNvPr id="417" name="Picture 416">
              <a:extLst>
                <a:ext uri="{FF2B5EF4-FFF2-40B4-BE49-F238E27FC236}">
                  <a16:creationId xmlns:a16="http://schemas.microsoft.com/office/drawing/2014/main" id="{5908F57D-D350-9942-BE90-136087AA766E}"/>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904323" y="1050286"/>
              <a:ext cx="115605" cy="276083"/>
            </a:xfrm>
            <a:prstGeom prst="rect">
              <a:avLst/>
            </a:prstGeom>
          </p:spPr>
        </p:pic>
        <p:pic>
          <p:nvPicPr>
            <p:cNvPr id="495" name="Picture 494">
              <a:extLst>
                <a:ext uri="{FF2B5EF4-FFF2-40B4-BE49-F238E27FC236}">
                  <a16:creationId xmlns:a16="http://schemas.microsoft.com/office/drawing/2014/main" id="{CFCDF518-E15B-AA40-A991-41413DCA5CB2}"/>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747366" y="1050286"/>
              <a:ext cx="115605" cy="276083"/>
            </a:xfrm>
            <a:prstGeom prst="rect">
              <a:avLst/>
            </a:prstGeom>
          </p:spPr>
        </p:pic>
        <p:pic>
          <p:nvPicPr>
            <p:cNvPr id="496" name="Picture 495">
              <a:extLst>
                <a:ext uri="{FF2B5EF4-FFF2-40B4-BE49-F238E27FC236}">
                  <a16:creationId xmlns:a16="http://schemas.microsoft.com/office/drawing/2014/main" id="{B7D8C0CE-3528-4C4D-B590-5310CE28D022}"/>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589998" y="1050286"/>
              <a:ext cx="115605" cy="276083"/>
            </a:xfrm>
            <a:prstGeom prst="rect">
              <a:avLst/>
            </a:prstGeom>
          </p:spPr>
        </p:pic>
        <p:pic>
          <p:nvPicPr>
            <p:cNvPr id="497" name="Picture 496">
              <a:extLst>
                <a:ext uri="{FF2B5EF4-FFF2-40B4-BE49-F238E27FC236}">
                  <a16:creationId xmlns:a16="http://schemas.microsoft.com/office/drawing/2014/main" id="{F8CE1DBD-811B-CB42-A847-5BD1AF42B7C3}"/>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433583" y="1050286"/>
              <a:ext cx="115605" cy="276083"/>
            </a:xfrm>
            <a:prstGeom prst="rect">
              <a:avLst/>
            </a:prstGeom>
          </p:spPr>
        </p:pic>
        <p:pic>
          <p:nvPicPr>
            <p:cNvPr id="498" name="Picture 497">
              <a:extLst>
                <a:ext uri="{FF2B5EF4-FFF2-40B4-BE49-F238E27FC236}">
                  <a16:creationId xmlns:a16="http://schemas.microsoft.com/office/drawing/2014/main" id="{B7F5F2EC-035B-FF44-A9EA-071011A37816}"/>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280641" y="1050286"/>
              <a:ext cx="115605" cy="276083"/>
            </a:xfrm>
            <a:prstGeom prst="rect">
              <a:avLst/>
            </a:prstGeom>
          </p:spPr>
        </p:pic>
        <p:pic>
          <p:nvPicPr>
            <p:cNvPr id="499" name="Picture 498">
              <a:extLst>
                <a:ext uri="{FF2B5EF4-FFF2-40B4-BE49-F238E27FC236}">
                  <a16:creationId xmlns:a16="http://schemas.microsoft.com/office/drawing/2014/main" id="{46142E38-F635-BC40-BB39-5DF9569CCB0E}"/>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123273" y="1050286"/>
              <a:ext cx="115605" cy="276083"/>
            </a:xfrm>
            <a:prstGeom prst="rect">
              <a:avLst/>
            </a:prstGeom>
          </p:spPr>
        </p:pic>
      </p:grpSp>
      <p:pic>
        <p:nvPicPr>
          <p:cNvPr id="339" name="Picture 338">
            <a:extLst>
              <a:ext uri="{FF2B5EF4-FFF2-40B4-BE49-F238E27FC236}">
                <a16:creationId xmlns:a16="http://schemas.microsoft.com/office/drawing/2014/main" id="{38D51A7E-3958-6145-98B8-D15D4168C3F8}"/>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117736" y="1362092"/>
            <a:ext cx="115605" cy="276083"/>
          </a:xfrm>
          <a:prstGeom prst="rect">
            <a:avLst/>
          </a:prstGeom>
        </p:spPr>
      </p:pic>
      <p:pic>
        <p:nvPicPr>
          <p:cNvPr id="340" name="Picture 339">
            <a:extLst>
              <a:ext uri="{FF2B5EF4-FFF2-40B4-BE49-F238E27FC236}">
                <a16:creationId xmlns:a16="http://schemas.microsoft.com/office/drawing/2014/main" id="{6EB99154-8E45-A64C-A50A-36410D97F387}"/>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278770" y="1357432"/>
            <a:ext cx="115605" cy="276083"/>
          </a:xfrm>
          <a:prstGeom prst="rect">
            <a:avLst/>
          </a:prstGeom>
        </p:spPr>
      </p:pic>
      <p:pic>
        <p:nvPicPr>
          <p:cNvPr id="341" name="Picture 340">
            <a:extLst>
              <a:ext uri="{FF2B5EF4-FFF2-40B4-BE49-F238E27FC236}">
                <a16:creationId xmlns:a16="http://schemas.microsoft.com/office/drawing/2014/main" id="{26D0E5DC-20F4-CA4C-8C79-766B3693C9AD}"/>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439804" y="1355806"/>
            <a:ext cx="115605" cy="276083"/>
          </a:xfrm>
          <a:prstGeom prst="rect">
            <a:avLst/>
          </a:prstGeom>
        </p:spPr>
      </p:pic>
      <p:pic>
        <p:nvPicPr>
          <p:cNvPr id="342" name="Picture 341">
            <a:extLst>
              <a:ext uri="{FF2B5EF4-FFF2-40B4-BE49-F238E27FC236}">
                <a16:creationId xmlns:a16="http://schemas.microsoft.com/office/drawing/2014/main" id="{BE749760-A030-844B-937D-5BE79C7C5825}"/>
              </a:ext>
            </a:extLst>
          </p:cNvPr>
          <p:cNvPicPr>
            <a:picLocks noChangeAspect="1"/>
          </p:cNvPicPr>
          <p:nvPr/>
        </p:nvPicPr>
        <p:blipFill>
          <a:blip r:embed="rId35">
            <a:alphaModFix/>
            <a:duotone>
              <a:prstClr val="black"/>
              <a:schemeClr val="accent1">
                <a:tint val="45000"/>
                <a:satMod val="400000"/>
              </a:schemeClr>
            </a:duotone>
            <a:lum contrast="38000"/>
          </a:blip>
          <a:stretch>
            <a:fillRect/>
          </a:stretch>
        </p:blipFill>
        <p:spPr>
          <a:xfrm flipH="1">
            <a:off x="1592787" y="1360156"/>
            <a:ext cx="115605" cy="276083"/>
          </a:xfrm>
          <a:prstGeom prst="rect">
            <a:avLst/>
          </a:prstGeom>
        </p:spPr>
      </p:pic>
    </p:spTree>
    <p:extLst>
      <p:ext uri="{BB962C8B-B14F-4D97-AF65-F5344CB8AC3E}">
        <p14:creationId xmlns:p14="http://schemas.microsoft.com/office/powerpoint/2010/main" val="3284595962"/>
      </p:ext>
    </p:extLst>
  </p:cSld>
  <p:clrMapOvr>
    <a:masterClrMapping/>
  </p:clrMapOvr>
</p:sld>
</file>

<file path=ppt/theme/theme1.xml><?xml version="1.0" encoding="utf-8"?>
<a:theme xmlns:a="http://schemas.openxmlformats.org/drawingml/2006/main" name="Office Theme">
  <a:themeElements>
    <a:clrScheme name="CPR Palette 2018">
      <a:dk1>
        <a:srgbClr val="000000"/>
      </a:dk1>
      <a:lt1>
        <a:srgbClr val="FFFFFF"/>
      </a:lt1>
      <a:dk2>
        <a:srgbClr val="333F48"/>
      </a:dk2>
      <a:lt2>
        <a:srgbClr val="EAEAEA"/>
      </a:lt2>
      <a:accent1>
        <a:srgbClr val="E97500"/>
      </a:accent1>
      <a:accent2>
        <a:srgbClr val="05868E"/>
      </a:accent2>
      <a:accent3>
        <a:srgbClr val="A9C23F"/>
      </a:accent3>
      <a:accent4>
        <a:srgbClr val="BC204B"/>
      </a:accent4>
      <a:accent5>
        <a:srgbClr val="EAAA00"/>
      </a:accent5>
      <a:accent6>
        <a:srgbClr val="001A30"/>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C43FE01A04F8E4097312A8D07F63D62" ma:contentTypeVersion="1" ma:contentTypeDescription="Create a new document." ma:contentTypeScope="" ma:versionID="747bc434c9e7c2c40beb8bd6a7443a2e">
  <xsd:schema xmlns:xsd="http://www.w3.org/2001/XMLSchema" xmlns:xs="http://www.w3.org/2001/XMLSchema" xmlns:p="http://schemas.microsoft.com/office/2006/metadata/properties" xmlns:ns2="64c5c5ba-17c3-45d0-9d1a-db582968c880" targetNamespace="http://schemas.microsoft.com/office/2006/metadata/properties" ma:root="true" ma:fieldsID="818619e4ce27d5ac88319da710f45b2d" ns2:_="">
    <xsd:import namespace="64c5c5ba-17c3-45d0-9d1a-db582968c880"/>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c5c5ba-17c3-45d0-9d1a-db582968c88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4588D3-93D6-4894-8578-CB5E5D94FE28}">
  <ds:schemaRefs>
    <ds:schemaRef ds:uri="http://schemas.openxmlformats.org/package/2006/metadata/core-properties"/>
    <ds:schemaRef ds:uri="http://purl.org/dc/elements/1.1/"/>
    <ds:schemaRef ds:uri="64c5c5ba-17c3-45d0-9d1a-db582968c880"/>
    <ds:schemaRef ds:uri="http://schemas.microsoft.com/office/2006/documentManagement/types"/>
    <ds:schemaRef ds:uri="http://schemas.microsoft.com/office/infopath/2007/PartnerControls"/>
    <ds:schemaRef ds:uri="http://schemas.microsoft.com/office/2006/metadata/properties"/>
    <ds:schemaRef ds:uri="http://www.w3.org/XML/1998/namespace"/>
    <ds:schemaRef ds:uri="http://purl.org/dc/dcmitype/"/>
    <ds:schemaRef ds:uri="http://purl.org/dc/terms/"/>
  </ds:schemaRefs>
</ds:datastoreItem>
</file>

<file path=customXml/itemProps2.xml><?xml version="1.0" encoding="utf-8"?>
<ds:datastoreItem xmlns:ds="http://schemas.openxmlformats.org/officeDocument/2006/customXml" ds:itemID="{0E6B26DC-086A-4A0B-9167-66E2FCB942BF}">
  <ds:schemaRefs>
    <ds:schemaRef ds:uri="http://schemas.microsoft.com/sharepoint/v3/contenttype/forms"/>
  </ds:schemaRefs>
</ds:datastoreItem>
</file>

<file path=customXml/itemProps3.xml><?xml version="1.0" encoding="utf-8"?>
<ds:datastoreItem xmlns:ds="http://schemas.openxmlformats.org/officeDocument/2006/customXml" ds:itemID="{6B0D975D-69EA-4918-8305-7552FE6F96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c5c5ba-17c3-45d0-9d1a-db582968c8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47557</TotalTime>
  <Words>765</Words>
  <Application>Microsoft Macintosh PowerPoint</Application>
  <PresentationFormat>Custom</PresentationFormat>
  <Paragraphs>142</Paragraphs>
  <Slides>2</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vt:i4>
      </vt:variant>
    </vt:vector>
  </HeadingPairs>
  <TitlesOfParts>
    <vt:vector size="12" baseType="lpstr">
      <vt:lpstr>Arial</vt:lpstr>
      <vt:lpstr>Calibri</vt:lpstr>
      <vt:lpstr>Raleway</vt:lpstr>
      <vt:lpstr>Raleway Light</vt:lpstr>
      <vt:lpstr>Raleway Medium</vt:lpstr>
      <vt:lpstr>Raleway SemiBold</vt:lpstr>
      <vt:lpstr>Roboto</vt:lpstr>
      <vt:lpstr>Roboto Condensed</vt:lpstr>
      <vt:lpstr>Roboto Slab</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GroupVisual IO</dc:creator>
  <cp:lastModifiedBy>Ale Vargas Johnson</cp:lastModifiedBy>
  <cp:revision>1388</cp:revision>
  <cp:lastPrinted>2019-12-04T17:14:23Z</cp:lastPrinted>
  <dcterms:created xsi:type="dcterms:W3CDTF">2013-03-11T16:39:56Z</dcterms:created>
  <dcterms:modified xsi:type="dcterms:W3CDTF">2019-12-04T20:23:43Z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0x0101003C43FE01A04F8E4097312A8D07F63D62</vt:lpwstr>
  </property>
</Properties>
</file>